
<file path=[Content_Types].xml><?xml version="1.0" encoding="utf-8"?>
<Types xmlns="http://schemas.openxmlformats.org/package/2006/content-types"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34"/>
  </p:notesMasterIdLst>
  <p:sldIdLst>
    <p:sldId id="256" r:id="rId2"/>
    <p:sldId id="302" r:id="rId3"/>
    <p:sldId id="303" r:id="rId4"/>
    <p:sldId id="307" r:id="rId5"/>
    <p:sldId id="309" r:id="rId6"/>
    <p:sldId id="310" r:id="rId7"/>
    <p:sldId id="308" r:id="rId8"/>
    <p:sldId id="293" r:id="rId9"/>
    <p:sldId id="311" r:id="rId10"/>
    <p:sldId id="312" r:id="rId11"/>
    <p:sldId id="304" r:id="rId12"/>
    <p:sldId id="305" r:id="rId13"/>
    <p:sldId id="306" r:id="rId14"/>
    <p:sldId id="257" r:id="rId15"/>
    <p:sldId id="291" r:id="rId16"/>
    <p:sldId id="287" r:id="rId17"/>
    <p:sldId id="279" r:id="rId18"/>
    <p:sldId id="280" r:id="rId19"/>
    <p:sldId id="284" r:id="rId20"/>
    <p:sldId id="281" r:id="rId21"/>
    <p:sldId id="282" r:id="rId22"/>
    <p:sldId id="283" r:id="rId23"/>
    <p:sldId id="297" r:id="rId24"/>
    <p:sldId id="292" r:id="rId25"/>
    <p:sldId id="288" r:id="rId26"/>
    <p:sldId id="298" r:id="rId27"/>
    <p:sldId id="285" r:id="rId28"/>
    <p:sldId id="290" r:id="rId29"/>
    <p:sldId id="289" r:id="rId30"/>
    <p:sldId id="299" r:id="rId31"/>
    <p:sldId id="300" r:id="rId32"/>
    <p:sldId id="301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395864"/>
    <a:srgbClr val="10253F"/>
    <a:srgbClr val="9FFB9F"/>
    <a:srgbClr val="CC0000"/>
    <a:srgbClr val="FCFF8F"/>
    <a:srgbClr val="85DAF7"/>
    <a:srgbClr val="CDEDFC"/>
    <a:srgbClr val="86D9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Estilo Claro 1 - Ênfas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50" d="100"/>
          <a:sy n="150" d="100"/>
        </p:scale>
        <p:origin x="456" y="2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slide" Target="../slides/slide21.xml"/><Relationship Id="rId7" Type="http://schemas.openxmlformats.org/officeDocument/2006/relationships/image" Target="../media/image12.png"/><Relationship Id="rId2" Type="http://schemas.openxmlformats.org/officeDocument/2006/relationships/slide" Target="../slides/slide18.xml"/><Relationship Id="rId1" Type="http://schemas.openxmlformats.org/officeDocument/2006/relationships/slide" Target="../slides/slide1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slide" Target="../slides/slide27.xml"/><Relationship Id="rId9" Type="http://schemas.openxmlformats.org/officeDocument/2006/relationships/image" Target="../media/image14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" Target="../slides/slide21.xml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slide" Target="../slides/slide18.xml"/><Relationship Id="rId1" Type="http://schemas.openxmlformats.org/officeDocument/2006/relationships/slide" Target="../slides/slide15.xml"/><Relationship Id="rId6" Type="http://schemas.openxmlformats.org/officeDocument/2006/relationships/image" Target="../media/image10.png"/><Relationship Id="rId11" Type="http://schemas.openxmlformats.org/officeDocument/2006/relationships/image" Target="../media/image21.png"/><Relationship Id="rId5" Type="http://schemas.openxmlformats.org/officeDocument/2006/relationships/slide" Target="../slides/slide8.xml"/><Relationship Id="rId10" Type="http://schemas.openxmlformats.org/officeDocument/2006/relationships/image" Target="../media/image14.png"/><Relationship Id="rId4" Type="http://schemas.openxmlformats.org/officeDocument/2006/relationships/slide" Target="../slides/slide27.xml"/><Relationship Id="rId9" Type="http://schemas.openxmlformats.org/officeDocument/2006/relationships/image" Target="../media/image13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BD8F59-B363-4EAC-86C2-A1B153235D69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D74DF7AE-B16E-433F-A4E1-2FFA4D379EBE}">
      <dgm:prSet phldrT="[Texto]"/>
      <dgm:spPr/>
      <dgm:t>
        <a:bodyPr/>
        <a:lstStyle/>
        <a:p>
          <a:r>
            <a:rPr lang="en-US" dirty="0"/>
            <a:t>System Overview + Testbeds</a:t>
          </a:r>
          <a:endParaRPr lang="pt-BR" dirty="0"/>
        </a:p>
      </dgm:t>
    </dgm:pt>
    <dgm:pt modelId="{F3306808-6817-4981-9228-05E61A25B27A}" type="parTrans" cxnId="{69FB588D-9F43-442E-88FE-229E97E05D36}">
      <dgm:prSet/>
      <dgm:spPr/>
      <dgm:t>
        <a:bodyPr/>
        <a:lstStyle/>
        <a:p>
          <a:endParaRPr lang="pt-BR"/>
        </a:p>
      </dgm:t>
    </dgm:pt>
    <dgm:pt modelId="{163A4C62-FD01-485C-83DC-90D10E23357E}" type="sibTrans" cxnId="{69FB588D-9F43-442E-88FE-229E97E05D36}">
      <dgm:prSet/>
      <dgm:spPr/>
      <dgm:t>
        <a:bodyPr/>
        <a:lstStyle/>
        <a:p>
          <a:endParaRPr lang="pt-BR"/>
        </a:p>
      </dgm:t>
    </dgm:pt>
    <dgm:pt modelId="{98D8CA10-6560-490A-BD6C-3BEB4DCD465E}">
      <dgm:prSet phldrT="[Texto]"/>
      <dgm:spPr/>
      <dgm:t>
        <a:bodyPr/>
        <a:lstStyle/>
        <a:p>
          <a:r>
            <a:rPr lang="en-US" dirty="0"/>
            <a:t>Attack Scripts</a:t>
          </a:r>
          <a:endParaRPr lang="pt-BR" dirty="0"/>
        </a:p>
      </dgm:t>
    </dgm:pt>
    <dgm:pt modelId="{A8330CA5-8259-4503-89EB-95DEEB3DBEA2}" type="parTrans" cxnId="{523E3D64-4466-4EBD-B5C3-AB3C8199D577}">
      <dgm:prSet/>
      <dgm:spPr/>
      <dgm:t>
        <a:bodyPr/>
        <a:lstStyle/>
        <a:p>
          <a:endParaRPr lang="pt-BR"/>
        </a:p>
      </dgm:t>
    </dgm:pt>
    <dgm:pt modelId="{28D993F5-9DB1-435B-A4F8-D809EEE22EE9}" type="sibTrans" cxnId="{523E3D64-4466-4EBD-B5C3-AB3C8199D577}">
      <dgm:prSet/>
      <dgm:spPr/>
      <dgm:t>
        <a:bodyPr/>
        <a:lstStyle/>
        <a:p>
          <a:endParaRPr lang="pt-BR"/>
        </a:p>
      </dgm:t>
    </dgm:pt>
    <dgm:pt modelId="{787B25C0-C11C-4889-88D7-F52002F74E61}">
      <dgm:prSet phldrT="[Texto]"/>
      <dgm:spPr/>
      <dgm:t>
        <a:bodyPr/>
        <a:lstStyle/>
        <a:p>
          <a:r>
            <a:rPr lang="en-US" dirty="0"/>
            <a:t>Datalogger</a:t>
          </a:r>
          <a:endParaRPr lang="pt-BR" dirty="0"/>
        </a:p>
      </dgm:t>
    </dgm:pt>
    <dgm:pt modelId="{58DAF1D3-5382-4AF0-9AA5-DBE14850D89A}" type="parTrans" cxnId="{9A9ABFC7-B214-4B77-BE3E-8FFB5619DE6A}">
      <dgm:prSet/>
      <dgm:spPr/>
      <dgm:t>
        <a:bodyPr/>
        <a:lstStyle/>
        <a:p>
          <a:endParaRPr lang="pt-BR"/>
        </a:p>
      </dgm:t>
    </dgm:pt>
    <dgm:pt modelId="{E93BF384-D790-4FFE-95B6-C059857F11D6}" type="sibTrans" cxnId="{9A9ABFC7-B214-4B77-BE3E-8FFB5619DE6A}">
      <dgm:prSet/>
      <dgm:spPr/>
      <dgm:t>
        <a:bodyPr/>
        <a:lstStyle/>
        <a:p>
          <a:endParaRPr lang="pt-BR"/>
        </a:p>
      </dgm:t>
    </dgm:pt>
    <dgm:pt modelId="{FB9EE7EF-FC0A-4DC4-9382-1B54166D9202}">
      <dgm:prSet phldrT="[Texto]"/>
      <dgm:spPr/>
      <dgm:t>
        <a:bodyPr/>
        <a:lstStyle/>
        <a:p>
          <a:r>
            <a:rPr lang="en-US" dirty="0" err="1"/>
            <a:t>Github</a:t>
          </a:r>
          <a:r>
            <a:rPr lang="en-US" dirty="0"/>
            <a:t> Repository</a:t>
          </a:r>
          <a:endParaRPr lang="pt-BR" dirty="0"/>
        </a:p>
      </dgm:t>
    </dgm:pt>
    <dgm:pt modelId="{9151905C-0113-4826-B661-728ECAE66F07}" type="parTrans" cxnId="{114B48BD-D542-4CCE-845F-1051B6E4F865}">
      <dgm:prSet/>
      <dgm:spPr/>
      <dgm:t>
        <a:bodyPr/>
        <a:lstStyle/>
        <a:p>
          <a:endParaRPr lang="pt-BR"/>
        </a:p>
      </dgm:t>
    </dgm:pt>
    <dgm:pt modelId="{4C56DC40-CA2C-4EEA-9C1F-14B8BF7A6327}" type="sibTrans" cxnId="{114B48BD-D542-4CCE-845F-1051B6E4F865}">
      <dgm:prSet/>
      <dgm:spPr/>
      <dgm:t>
        <a:bodyPr/>
        <a:lstStyle/>
        <a:p>
          <a:endParaRPr lang="pt-BR"/>
        </a:p>
      </dgm:t>
    </dgm:pt>
    <dgm:pt modelId="{DBD4B24E-7E57-4136-A75B-93E72D026394}">
      <dgm:prSet/>
      <dgm:spPr/>
      <dgm:t>
        <a:bodyPr/>
        <a:lstStyle/>
        <a:p>
          <a:r>
            <a:rPr lang="en-US" dirty="0"/>
            <a:t>Current Work &amp; Future Work</a:t>
          </a:r>
          <a:endParaRPr lang="pt-BR" dirty="0"/>
        </a:p>
      </dgm:t>
    </dgm:pt>
    <dgm:pt modelId="{B7BF4AF4-B373-486C-B270-50B39517F265}" type="parTrans" cxnId="{DDADEB14-58DE-46E6-82D9-707BD8982AFD}">
      <dgm:prSet/>
      <dgm:spPr/>
      <dgm:t>
        <a:bodyPr/>
        <a:lstStyle/>
        <a:p>
          <a:endParaRPr lang="pt-BR"/>
        </a:p>
      </dgm:t>
    </dgm:pt>
    <dgm:pt modelId="{88B3C397-3591-4394-B034-389915A2BFB9}" type="sibTrans" cxnId="{DDADEB14-58DE-46E6-82D9-707BD8982AFD}">
      <dgm:prSet/>
      <dgm:spPr/>
      <dgm:t>
        <a:bodyPr/>
        <a:lstStyle/>
        <a:p>
          <a:endParaRPr lang="pt-BR"/>
        </a:p>
      </dgm:t>
    </dgm:pt>
    <dgm:pt modelId="{5294356C-9E6E-4271-8C81-DAAD308ECB84}">
      <dgm:prSet/>
      <dgm:spPr/>
      <dgm:t>
        <a:bodyPr/>
        <a:lstStyle/>
        <a:p>
          <a:r>
            <a:rPr lang="en-US" dirty="0"/>
            <a:t>List of Testbeds</a:t>
          </a:r>
          <a:endParaRPr lang="pt-BR" dirty="0"/>
        </a:p>
      </dgm:t>
    </dgm:pt>
    <dgm:pt modelId="{0380574C-D10D-456F-89AA-C41DAE2E6952}" type="parTrans" cxnId="{0C4FB9EF-299C-44F4-8435-7E5C68451924}">
      <dgm:prSet/>
      <dgm:spPr/>
      <dgm:t>
        <a:bodyPr/>
        <a:lstStyle/>
        <a:p>
          <a:endParaRPr lang="pt-BR"/>
        </a:p>
      </dgm:t>
    </dgm:pt>
    <dgm:pt modelId="{2618D814-8C36-4335-8BBA-6D3366A7E649}" type="sibTrans" cxnId="{0C4FB9EF-299C-44F4-8435-7E5C68451924}">
      <dgm:prSet/>
      <dgm:spPr/>
      <dgm:t>
        <a:bodyPr/>
        <a:lstStyle/>
        <a:p>
          <a:endParaRPr lang="pt-BR"/>
        </a:p>
      </dgm:t>
    </dgm:pt>
    <dgm:pt modelId="{D30EA52B-3E84-4145-9A06-2C5079AAF2BD}" type="pres">
      <dgm:prSet presAssocID="{BABD8F59-B363-4EAC-86C2-A1B153235D69}" presName="Name0" presStyleCnt="0">
        <dgm:presLayoutVars>
          <dgm:chMax val="7"/>
          <dgm:chPref val="7"/>
          <dgm:dir/>
        </dgm:presLayoutVars>
      </dgm:prSet>
      <dgm:spPr/>
    </dgm:pt>
    <dgm:pt modelId="{54C4C0C1-27E0-4380-B5AB-68E1072225DD}" type="pres">
      <dgm:prSet presAssocID="{BABD8F59-B363-4EAC-86C2-A1B153235D69}" presName="Name1" presStyleCnt="0"/>
      <dgm:spPr/>
    </dgm:pt>
    <dgm:pt modelId="{DF7C9752-2919-4F2C-87E1-67323147B2D3}" type="pres">
      <dgm:prSet presAssocID="{BABD8F59-B363-4EAC-86C2-A1B153235D69}" presName="cycle" presStyleCnt="0"/>
      <dgm:spPr/>
    </dgm:pt>
    <dgm:pt modelId="{80C7CD04-8D76-4A61-9E1D-7751F5DECD32}" type="pres">
      <dgm:prSet presAssocID="{BABD8F59-B363-4EAC-86C2-A1B153235D69}" presName="srcNode" presStyleLbl="node1" presStyleIdx="0" presStyleCnt="6"/>
      <dgm:spPr/>
    </dgm:pt>
    <dgm:pt modelId="{254BF91A-A3BD-451A-A013-D510FA9BF784}" type="pres">
      <dgm:prSet presAssocID="{BABD8F59-B363-4EAC-86C2-A1B153235D69}" presName="conn" presStyleLbl="parChTrans1D2" presStyleIdx="0" presStyleCnt="1"/>
      <dgm:spPr/>
    </dgm:pt>
    <dgm:pt modelId="{CE442B38-AF0F-4ECE-9E3B-8460FB8DAB73}" type="pres">
      <dgm:prSet presAssocID="{BABD8F59-B363-4EAC-86C2-A1B153235D69}" presName="extraNode" presStyleLbl="node1" presStyleIdx="0" presStyleCnt="6"/>
      <dgm:spPr/>
    </dgm:pt>
    <dgm:pt modelId="{241AFB45-FF28-4400-AB81-F5E1851E0F9F}" type="pres">
      <dgm:prSet presAssocID="{BABD8F59-B363-4EAC-86C2-A1B153235D69}" presName="dstNode" presStyleLbl="node1" presStyleIdx="0" presStyleCnt="6"/>
      <dgm:spPr/>
    </dgm:pt>
    <dgm:pt modelId="{307C089E-495D-43DA-B2C5-57DE952AE6A0}" type="pres">
      <dgm:prSet presAssocID="{D74DF7AE-B16E-433F-A4E1-2FFA4D379EBE}" presName="text_1" presStyleLbl="node1" presStyleIdx="0" presStyleCnt="6">
        <dgm:presLayoutVars>
          <dgm:bulletEnabled val="1"/>
        </dgm:presLayoutVars>
      </dgm:prSet>
      <dgm:spPr/>
    </dgm:pt>
    <dgm:pt modelId="{C44343A2-AEAC-45B7-9042-83BC9935A4E0}" type="pres">
      <dgm:prSet presAssocID="{D74DF7AE-B16E-433F-A4E1-2FFA4D379EBE}" presName="accent_1" presStyleCnt="0"/>
      <dgm:spPr/>
    </dgm:pt>
    <dgm:pt modelId="{EFF41434-9168-4988-AFD6-41842455B53E}" type="pres">
      <dgm:prSet presAssocID="{D74DF7AE-B16E-433F-A4E1-2FFA4D379EBE}" presName="accentRepeatNode" presStyleLbl="solidFgAcc1" presStyleIdx="0" presStyleCnt="6"/>
      <dgm:spPr/>
    </dgm:pt>
    <dgm:pt modelId="{F60AF106-2ACA-4300-A3B9-0B0A2A194295}" type="pres">
      <dgm:prSet presAssocID="{98D8CA10-6560-490A-BD6C-3BEB4DCD465E}" presName="text_2" presStyleLbl="node1" presStyleIdx="1" presStyleCnt="6">
        <dgm:presLayoutVars>
          <dgm:bulletEnabled val="1"/>
        </dgm:presLayoutVars>
      </dgm:prSet>
      <dgm:spPr/>
    </dgm:pt>
    <dgm:pt modelId="{AF1F6B21-2F32-427A-8FBC-3DE43E4207D3}" type="pres">
      <dgm:prSet presAssocID="{98D8CA10-6560-490A-BD6C-3BEB4DCD465E}" presName="accent_2" presStyleCnt="0"/>
      <dgm:spPr/>
    </dgm:pt>
    <dgm:pt modelId="{0C513A67-19A9-465F-B87F-50C88FDAE172}" type="pres">
      <dgm:prSet presAssocID="{98D8CA10-6560-490A-BD6C-3BEB4DCD465E}" presName="accentRepeatNode" presStyleLbl="solidFgAcc1" presStyleIdx="1" presStyleCnt="6"/>
      <dgm:spPr/>
    </dgm:pt>
    <dgm:pt modelId="{E615A17B-6D47-4DD4-B0C2-50D475AECFB4}" type="pres">
      <dgm:prSet presAssocID="{787B25C0-C11C-4889-88D7-F52002F74E61}" presName="text_3" presStyleLbl="node1" presStyleIdx="2" presStyleCnt="6">
        <dgm:presLayoutVars>
          <dgm:bulletEnabled val="1"/>
        </dgm:presLayoutVars>
      </dgm:prSet>
      <dgm:spPr/>
    </dgm:pt>
    <dgm:pt modelId="{F8DDD71C-B0B8-40B3-AF97-45A3F920F445}" type="pres">
      <dgm:prSet presAssocID="{787B25C0-C11C-4889-88D7-F52002F74E61}" presName="accent_3" presStyleCnt="0"/>
      <dgm:spPr/>
    </dgm:pt>
    <dgm:pt modelId="{045C4009-21FA-4038-BE7F-1C67E1F02E62}" type="pres">
      <dgm:prSet presAssocID="{787B25C0-C11C-4889-88D7-F52002F74E61}" presName="accentRepeatNode" presStyleLbl="solidFgAcc1" presStyleIdx="2" presStyleCnt="6"/>
      <dgm:spPr/>
    </dgm:pt>
    <dgm:pt modelId="{46F2CD35-32B9-426B-BF02-32CF0447E500}" type="pres">
      <dgm:prSet presAssocID="{FB9EE7EF-FC0A-4DC4-9382-1B54166D9202}" presName="text_4" presStyleLbl="node1" presStyleIdx="3" presStyleCnt="6">
        <dgm:presLayoutVars>
          <dgm:bulletEnabled val="1"/>
        </dgm:presLayoutVars>
      </dgm:prSet>
      <dgm:spPr/>
    </dgm:pt>
    <dgm:pt modelId="{F095C337-5B5F-4A11-8407-0AF267289907}" type="pres">
      <dgm:prSet presAssocID="{FB9EE7EF-FC0A-4DC4-9382-1B54166D9202}" presName="accent_4" presStyleCnt="0"/>
      <dgm:spPr/>
    </dgm:pt>
    <dgm:pt modelId="{7F9B909A-462B-4707-B694-5DB49B1E4A23}" type="pres">
      <dgm:prSet presAssocID="{FB9EE7EF-FC0A-4DC4-9382-1B54166D9202}" presName="accentRepeatNode" presStyleLbl="solidFgAcc1" presStyleIdx="3" presStyleCnt="6"/>
      <dgm:spPr/>
    </dgm:pt>
    <dgm:pt modelId="{471E6AC7-B1B7-4B8C-8EE0-4EE47F0A7ADB}" type="pres">
      <dgm:prSet presAssocID="{DBD4B24E-7E57-4136-A75B-93E72D026394}" presName="text_5" presStyleLbl="node1" presStyleIdx="4" presStyleCnt="6">
        <dgm:presLayoutVars>
          <dgm:bulletEnabled val="1"/>
        </dgm:presLayoutVars>
      </dgm:prSet>
      <dgm:spPr/>
    </dgm:pt>
    <dgm:pt modelId="{2F151395-04EF-4274-9584-F1F906705A6D}" type="pres">
      <dgm:prSet presAssocID="{DBD4B24E-7E57-4136-A75B-93E72D026394}" presName="accent_5" presStyleCnt="0"/>
      <dgm:spPr/>
    </dgm:pt>
    <dgm:pt modelId="{DF33560E-047A-4248-88B6-81F033E7E24C}" type="pres">
      <dgm:prSet presAssocID="{DBD4B24E-7E57-4136-A75B-93E72D026394}" presName="accentRepeatNode" presStyleLbl="solidFgAcc1" presStyleIdx="4" presStyleCnt="6"/>
      <dgm:spPr/>
    </dgm:pt>
    <dgm:pt modelId="{B69265D4-E597-4100-BEB8-9D3A87AF937B}" type="pres">
      <dgm:prSet presAssocID="{5294356C-9E6E-4271-8C81-DAAD308ECB84}" presName="text_6" presStyleLbl="node1" presStyleIdx="5" presStyleCnt="6">
        <dgm:presLayoutVars>
          <dgm:bulletEnabled val="1"/>
        </dgm:presLayoutVars>
      </dgm:prSet>
      <dgm:spPr/>
    </dgm:pt>
    <dgm:pt modelId="{DEF8008E-43B2-43D1-9116-4BD54061DD20}" type="pres">
      <dgm:prSet presAssocID="{5294356C-9E6E-4271-8C81-DAAD308ECB84}" presName="accent_6" presStyleCnt="0"/>
      <dgm:spPr/>
    </dgm:pt>
    <dgm:pt modelId="{C17BA162-DE72-4E03-88E5-DF948EA904B6}" type="pres">
      <dgm:prSet presAssocID="{5294356C-9E6E-4271-8C81-DAAD308ECB84}" presName="accentRepeatNode" presStyleLbl="solidFgAcc1" presStyleIdx="5" presStyleCnt="6"/>
      <dgm:spPr/>
    </dgm:pt>
  </dgm:ptLst>
  <dgm:cxnLst>
    <dgm:cxn modelId="{DDADEB14-58DE-46E6-82D9-707BD8982AFD}" srcId="{BABD8F59-B363-4EAC-86C2-A1B153235D69}" destId="{DBD4B24E-7E57-4136-A75B-93E72D026394}" srcOrd="4" destOrd="0" parTransId="{B7BF4AF4-B373-486C-B270-50B39517F265}" sibTransId="{88B3C397-3591-4394-B034-389915A2BFB9}"/>
    <dgm:cxn modelId="{3DB64863-C301-4B2D-869C-27607A308104}" type="presOf" srcId="{163A4C62-FD01-485C-83DC-90D10E23357E}" destId="{254BF91A-A3BD-451A-A013-D510FA9BF784}" srcOrd="0" destOrd="0" presId="urn:microsoft.com/office/officeart/2008/layout/VerticalCurvedList"/>
    <dgm:cxn modelId="{523E3D64-4466-4EBD-B5C3-AB3C8199D577}" srcId="{BABD8F59-B363-4EAC-86C2-A1B153235D69}" destId="{98D8CA10-6560-490A-BD6C-3BEB4DCD465E}" srcOrd="1" destOrd="0" parTransId="{A8330CA5-8259-4503-89EB-95DEEB3DBEA2}" sibTransId="{28D993F5-9DB1-435B-A4F8-D809EEE22EE9}"/>
    <dgm:cxn modelId="{D1869B44-3A93-43C9-9813-7D177583CB7F}" type="presOf" srcId="{5294356C-9E6E-4271-8C81-DAAD308ECB84}" destId="{B69265D4-E597-4100-BEB8-9D3A87AF937B}" srcOrd="0" destOrd="0" presId="urn:microsoft.com/office/officeart/2008/layout/VerticalCurvedList"/>
    <dgm:cxn modelId="{4D09E669-7520-480A-97BF-E9BCC4B63ACA}" type="presOf" srcId="{D74DF7AE-B16E-433F-A4E1-2FFA4D379EBE}" destId="{307C089E-495D-43DA-B2C5-57DE952AE6A0}" srcOrd="0" destOrd="0" presId="urn:microsoft.com/office/officeart/2008/layout/VerticalCurvedList"/>
    <dgm:cxn modelId="{69FB588D-9F43-442E-88FE-229E97E05D36}" srcId="{BABD8F59-B363-4EAC-86C2-A1B153235D69}" destId="{D74DF7AE-B16E-433F-A4E1-2FFA4D379EBE}" srcOrd="0" destOrd="0" parTransId="{F3306808-6817-4981-9228-05E61A25B27A}" sibTransId="{163A4C62-FD01-485C-83DC-90D10E23357E}"/>
    <dgm:cxn modelId="{C2BF2890-86F9-42DC-AD4E-5A9527E0A9AF}" type="presOf" srcId="{DBD4B24E-7E57-4136-A75B-93E72D026394}" destId="{471E6AC7-B1B7-4B8C-8EE0-4EE47F0A7ADB}" srcOrd="0" destOrd="0" presId="urn:microsoft.com/office/officeart/2008/layout/VerticalCurvedList"/>
    <dgm:cxn modelId="{9F7A20A9-25C4-419A-8111-E59625A4131F}" type="presOf" srcId="{787B25C0-C11C-4889-88D7-F52002F74E61}" destId="{E615A17B-6D47-4DD4-B0C2-50D475AECFB4}" srcOrd="0" destOrd="0" presId="urn:microsoft.com/office/officeart/2008/layout/VerticalCurvedList"/>
    <dgm:cxn modelId="{114B48BD-D542-4CCE-845F-1051B6E4F865}" srcId="{BABD8F59-B363-4EAC-86C2-A1B153235D69}" destId="{FB9EE7EF-FC0A-4DC4-9382-1B54166D9202}" srcOrd="3" destOrd="0" parTransId="{9151905C-0113-4826-B661-728ECAE66F07}" sibTransId="{4C56DC40-CA2C-4EEA-9C1F-14B8BF7A6327}"/>
    <dgm:cxn modelId="{9A9ABFC7-B214-4B77-BE3E-8FFB5619DE6A}" srcId="{BABD8F59-B363-4EAC-86C2-A1B153235D69}" destId="{787B25C0-C11C-4889-88D7-F52002F74E61}" srcOrd="2" destOrd="0" parTransId="{58DAF1D3-5382-4AF0-9AA5-DBE14850D89A}" sibTransId="{E93BF384-D790-4FFE-95B6-C059857F11D6}"/>
    <dgm:cxn modelId="{1A7B1EC8-74A3-4F35-A28E-34B8E931DCEB}" type="presOf" srcId="{98D8CA10-6560-490A-BD6C-3BEB4DCD465E}" destId="{F60AF106-2ACA-4300-A3B9-0B0A2A194295}" srcOrd="0" destOrd="0" presId="urn:microsoft.com/office/officeart/2008/layout/VerticalCurvedList"/>
    <dgm:cxn modelId="{BB0E53D9-78DE-4FE4-8EC9-393759AE13CD}" type="presOf" srcId="{FB9EE7EF-FC0A-4DC4-9382-1B54166D9202}" destId="{46F2CD35-32B9-426B-BF02-32CF0447E500}" srcOrd="0" destOrd="0" presId="urn:microsoft.com/office/officeart/2008/layout/VerticalCurvedList"/>
    <dgm:cxn modelId="{FB4440E0-6550-41E8-88E1-3B19629C8B1C}" type="presOf" srcId="{BABD8F59-B363-4EAC-86C2-A1B153235D69}" destId="{D30EA52B-3E84-4145-9A06-2C5079AAF2BD}" srcOrd="0" destOrd="0" presId="urn:microsoft.com/office/officeart/2008/layout/VerticalCurvedList"/>
    <dgm:cxn modelId="{0C4FB9EF-299C-44F4-8435-7E5C68451924}" srcId="{BABD8F59-B363-4EAC-86C2-A1B153235D69}" destId="{5294356C-9E6E-4271-8C81-DAAD308ECB84}" srcOrd="5" destOrd="0" parTransId="{0380574C-D10D-456F-89AA-C41DAE2E6952}" sibTransId="{2618D814-8C36-4335-8BBA-6D3366A7E649}"/>
    <dgm:cxn modelId="{95984FA8-08C4-404C-BFBA-E67BCDE30274}" type="presParOf" srcId="{D30EA52B-3E84-4145-9A06-2C5079AAF2BD}" destId="{54C4C0C1-27E0-4380-B5AB-68E1072225DD}" srcOrd="0" destOrd="0" presId="urn:microsoft.com/office/officeart/2008/layout/VerticalCurvedList"/>
    <dgm:cxn modelId="{E9D5B7E8-875D-4F60-8951-12DACF3B25CC}" type="presParOf" srcId="{54C4C0C1-27E0-4380-B5AB-68E1072225DD}" destId="{DF7C9752-2919-4F2C-87E1-67323147B2D3}" srcOrd="0" destOrd="0" presId="urn:microsoft.com/office/officeart/2008/layout/VerticalCurvedList"/>
    <dgm:cxn modelId="{4C419E07-08AD-4122-95FB-48DC9AA35264}" type="presParOf" srcId="{DF7C9752-2919-4F2C-87E1-67323147B2D3}" destId="{80C7CD04-8D76-4A61-9E1D-7751F5DECD32}" srcOrd="0" destOrd="0" presId="urn:microsoft.com/office/officeart/2008/layout/VerticalCurvedList"/>
    <dgm:cxn modelId="{3772BA4B-6D49-4230-8DEE-BFCA42203D3B}" type="presParOf" srcId="{DF7C9752-2919-4F2C-87E1-67323147B2D3}" destId="{254BF91A-A3BD-451A-A013-D510FA9BF784}" srcOrd="1" destOrd="0" presId="urn:microsoft.com/office/officeart/2008/layout/VerticalCurvedList"/>
    <dgm:cxn modelId="{9862086E-FBC6-4BA4-AA42-D726469CB055}" type="presParOf" srcId="{DF7C9752-2919-4F2C-87E1-67323147B2D3}" destId="{CE442B38-AF0F-4ECE-9E3B-8460FB8DAB73}" srcOrd="2" destOrd="0" presId="urn:microsoft.com/office/officeart/2008/layout/VerticalCurvedList"/>
    <dgm:cxn modelId="{A8A8797A-D2F1-479B-87FE-A64FA0131A05}" type="presParOf" srcId="{DF7C9752-2919-4F2C-87E1-67323147B2D3}" destId="{241AFB45-FF28-4400-AB81-F5E1851E0F9F}" srcOrd="3" destOrd="0" presId="urn:microsoft.com/office/officeart/2008/layout/VerticalCurvedList"/>
    <dgm:cxn modelId="{1159084B-D56F-4EFC-8ABE-EF681CAA2854}" type="presParOf" srcId="{54C4C0C1-27E0-4380-B5AB-68E1072225DD}" destId="{307C089E-495D-43DA-B2C5-57DE952AE6A0}" srcOrd="1" destOrd="0" presId="urn:microsoft.com/office/officeart/2008/layout/VerticalCurvedList"/>
    <dgm:cxn modelId="{EC803C23-FA6A-4535-83F3-88753C4F4905}" type="presParOf" srcId="{54C4C0C1-27E0-4380-B5AB-68E1072225DD}" destId="{C44343A2-AEAC-45B7-9042-83BC9935A4E0}" srcOrd="2" destOrd="0" presId="urn:microsoft.com/office/officeart/2008/layout/VerticalCurvedList"/>
    <dgm:cxn modelId="{507AE73F-3A0F-4DD9-86F9-AF862AF4AB2E}" type="presParOf" srcId="{C44343A2-AEAC-45B7-9042-83BC9935A4E0}" destId="{EFF41434-9168-4988-AFD6-41842455B53E}" srcOrd="0" destOrd="0" presId="urn:microsoft.com/office/officeart/2008/layout/VerticalCurvedList"/>
    <dgm:cxn modelId="{3CE63725-BC7C-4E9A-B163-4BE72B065D9E}" type="presParOf" srcId="{54C4C0C1-27E0-4380-B5AB-68E1072225DD}" destId="{F60AF106-2ACA-4300-A3B9-0B0A2A194295}" srcOrd="3" destOrd="0" presId="urn:microsoft.com/office/officeart/2008/layout/VerticalCurvedList"/>
    <dgm:cxn modelId="{A9E080C8-7D74-422E-A5C9-D42449B4C3B8}" type="presParOf" srcId="{54C4C0C1-27E0-4380-B5AB-68E1072225DD}" destId="{AF1F6B21-2F32-427A-8FBC-3DE43E4207D3}" srcOrd="4" destOrd="0" presId="urn:microsoft.com/office/officeart/2008/layout/VerticalCurvedList"/>
    <dgm:cxn modelId="{8652E079-3B94-438A-93ED-1832BB669B60}" type="presParOf" srcId="{AF1F6B21-2F32-427A-8FBC-3DE43E4207D3}" destId="{0C513A67-19A9-465F-B87F-50C88FDAE172}" srcOrd="0" destOrd="0" presId="urn:microsoft.com/office/officeart/2008/layout/VerticalCurvedList"/>
    <dgm:cxn modelId="{E641427B-C187-491A-9DFE-8EAB98905159}" type="presParOf" srcId="{54C4C0C1-27E0-4380-B5AB-68E1072225DD}" destId="{E615A17B-6D47-4DD4-B0C2-50D475AECFB4}" srcOrd="5" destOrd="0" presId="urn:microsoft.com/office/officeart/2008/layout/VerticalCurvedList"/>
    <dgm:cxn modelId="{64DFEAC4-924D-402A-AF6A-5B46E8DF07AB}" type="presParOf" srcId="{54C4C0C1-27E0-4380-B5AB-68E1072225DD}" destId="{F8DDD71C-B0B8-40B3-AF97-45A3F920F445}" srcOrd="6" destOrd="0" presId="urn:microsoft.com/office/officeart/2008/layout/VerticalCurvedList"/>
    <dgm:cxn modelId="{35E44EA8-476E-44FF-B2FB-067E19CF0C90}" type="presParOf" srcId="{F8DDD71C-B0B8-40B3-AF97-45A3F920F445}" destId="{045C4009-21FA-4038-BE7F-1C67E1F02E62}" srcOrd="0" destOrd="0" presId="urn:microsoft.com/office/officeart/2008/layout/VerticalCurvedList"/>
    <dgm:cxn modelId="{BE4968B3-AE4B-4D31-8692-74A6A139B5BD}" type="presParOf" srcId="{54C4C0C1-27E0-4380-B5AB-68E1072225DD}" destId="{46F2CD35-32B9-426B-BF02-32CF0447E500}" srcOrd="7" destOrd="0" presId="urn:microsoft.com/office/officeart/2008/layout/VerticalCurvedList"/>
    <dgm:cxn modelId="{4AAEC839-D908-4592-9935-A49CE022FEC7}" type="presParOf" srcId="{54C4C0C1-27E0-4380-B5AB-68E1072225DD}" destId="{F095C337-5B5F-4A11-8407-0AF267289907}" srcOrd="8" destOrd="0" presId="urn:microsoft.com/office/officeart/2008/layout/VerticalCurvedList"/>
    <dgm:cxn modelId="{BB707228-4BD1-42E6-9675-C7FF67CBF5D6}" type="presParOf" srcId="{F095C337-5B5F-4A11-8407-0AF267289907}" destId="{7F9B909A-462B-4707-B694-5DB49B1E4A23}" srcOrd="0" destOrd="0" presId="urn:microsoft.com/office/officeart/2008/layout/VerticalCurvedList"/>
    <dgm:cxn modelId="{23A96DE5-2268-4374-825E-49102A493280}" type="presParOf" srcId="{54C4C0C1-27E0-4380-B5AB-68E1072225DD}" destId="{471E6AC7-B1B7-4B8C-8EE0-4EE47F0A7ADB}" srcOrd="9" destOrd="0" presId="urn:microsoft.com/office/officeart/2008/layout/VerticalCurvedList"/>
    <dgm:cxn modelId="{3AAF6FDF-1249-405A-8337-D2519F3B08F8}" type="presParOf" srcId="{54C4C0C1-27E0-4380-B5AB-68E1072225DD}" destId="{2F151395-04EF-4274-9584-F1F906705A6D}" srcOrd="10" destOrd="0" presId="urn:microsoft.com/office/officeart/2008/layout/VerticalCurvedList"/>
    <dgm:cxn modelId="{CFE65948-073B-4753-BFC3-39589BD737EC}" type="presParOf" srcId="{2F151395-04EF-4274-9584-F1F906705A6D}" destId="{DF33560E-047A-4248-88B6-81F033E7E24C}" srcOrd="0" destOrd="0" presId="urn:microsoft.com/office/officeart/2008/layout/VerticalCurvedList"/>
    <dgm:cxn modelId="{8A85678B-A37B-4BAA-BAAB-9AAD22F4EC93}" type="presParOf" srcId="{54C4C0C1-27E0-4380-B5AB-68E1072225DD}" destId="{B69265D4-E597-4100-BEB8-9D3A87AF937B}" srcOrd="11" destOrd="0" presId="urn:microsoft.com/office/officeart/2008/layout/VerticalCurvedList"/>
    <dgm:cxn modelId="{A76DD98A-5547-41F3-8B41-95F7DB5A5485}" type="presParOf" srcId="{54C4C0C1-27E0-4380-B5AB-68E1072225DD}" destId="{DEF8008E-43B2-43D1-9116-4BD54061DD20}" srcOrd="12" destOrd="0" presId="urn:microsoft.com/office/officeart/2008/layout/VerticalCurvedList"/>
    <dgm:cxn modelId="{1606EF46-0BFC-4595-B639-27A19E363679}" type="presParOf" srcId="{DEF8008E-43B2-43D1-9116-4BD54061DD20}" destId="{C17BA162-DE72-4E03-88E5-DF948EA904B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B2B50F-7B24-45D0-8034-FE7DC119F009}" type="doc">
      <dgm:prSet loTypeId="urn:microsoft.com/office/officeart/2008/layout/BendingPictureCaptionList" loCatId="pictur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0B342ED7-C8B0-4EC7-8A7F-0BE98F139E4D}">
      <dgm:prSet/>
      <dgm:spPr>
        <a:solidFill>
          <a:schemeClr val="bg2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b="0" i="0" dirty="0"/>
            <a:t>Water Tank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807BE839-690B-4CC3-864F-FBA5B99CD78D}" type="parTrans" cxnId="{A85C4BBD-ECEB-40F7-9BA7-7E6F8C20EB15}">
      <dgm:prSet/>
      <dgm:spPr/>
      <dgm:t>
        <a:bodyPr/>
        <a:lstStyle/>
        <a:p>
          <a:endParaRPr lang="pt-BR"/>
        </a:p>
      </dgm:t>
    </dgm:pt>
    <dgm:pt modelId="{6A26567F-0A2D-45A2-B77B-3DF33CE29CD3}" type="sibTrans" cxnId="{A85C4BBD-ECEB-40F7-9BA7-7E6F8C20EB15}">
      <dgm:prSet/>
      <dgm:spPr/>
      <dgm:t>
        <a:bodyPr/>
        <a:lstStyle/>
        <a:p>
          <a:endParaRPr lang="pt-BR"/>
        </a:p>
      </dgm:t>
    </dgm:pt>
    <dgm:pt modelId="{EF526AF7-F9FC-457F-B076-3892176BE3C9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pPr rtl="0"/>
          <a:r>
            <a:rPr lang="en-US" b="0" i="0" dirty="0"/>
            <a:t>Gas Pipeline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E0B83BEA-B1AC-49E1-A0ED-2B1BAD113FD6}" type="parTrans" cxnId="{EEA9E158-3DA9-4F79-9DED-1DA197FB234F}">
      <dgm:prSet/>
      <dgm:spPr/>
      <dgm:t>
        <a:bodyPr/>
        <a:lstStyle/>
        <a:p>
          <a:endParaRPr lang="pt-BR"/>
        </a:p>
      </dgm:t>
    </dgm:pt>
    <dgm:pt modelId="{051AB52C-AB31-4D8D-AE58-DEA2B0459F40}" type="sibTrans" cxnId="{EEA9E158-3DA9-4F79-9DED-1DA197FB234F}">
      <dgm:prSet/>
      <dgm:spPr/>
      <dgm:t>
        <a:bodyPr/>
        <a:lstStyle/>
        <a:p>
          <a:endParaRPr lang="pt-BR"/>
        </a:p>
      </dgm:t>
    </dgm:pt>
    <dgm:pt modelId="{1EDA74E5-5894-4D4D-BB87-BFCE340A7A3C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pPr rtl="0"/>
          <a:r>
            <a:rPr lang="en-US" b="0" i="0" dirty="0"/>
            <a:t>Heat Exchanger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879793F3-D4C1-401C-99C5-F71CC00C069F}" type="parTrans" cxnId="{957DD2B3-55A8-4CA8-9241-313E8EF4849F}">
      <dgm:prSet/>
      <dgm:spPr/>
      <dgm:t>
        <a:bodyPr/>
        <a:lstStyle/>
        <a:p>
          <a:endParaRPr lang="pt-BR"/>
        </a:p>
      </dgm:t>
    </dgm:pt>
    <dgm:pt modelId="{2FED3232-EDAD-41AE-9114-5A47EE261C81}" type="sibTrans" cxnId="{957DD2B3-55A8-4CA8-9241-313E8EF4849F}">
      <dgm:prSet/>
      <dgm:spPr/>
      <dgm:t>
        <a:bodyPr/>
        <a:lstStyle/>
        <a:p>
          <a:endParaRPr lang="pt-BR"/>
        </a:p>
      </dgm:t>
    </dgm:pt>
    <dgm:pt modelId="{6AD7E04F-F399-4BB4-9237-D63E16CAC92E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rtl="0"/>
          <a:r>
            <a:rPr lang="en-US" b="0" i="0" dirty="0"/>
            <a:t>Robot Arm</a:t>
          </a:r>
          <a:endParaRPr lang="en-US" dirty="0"/>
        </a:p>
      </dgm:t>
    </dgm:pt>
    <dgm:pt modelId="{EA0C682F-D01C-456D-AFC8-218EFA8FC713}" type="parTrans" cxnId="{67E80C30-E698-41DE-BB8F-C6A8C9CB34D6}">
      <dgm:prSet/>
      <dgm:spPr/>
      <dgm:t>
        <a:bodyPr/>
        <a:lstStyle/>
        <a:p>
          <a:endParaRPr lang="pt-BR"/>
        </a:p>
      </dgm:t>
    </dgm:pt>
    <dgm:pt modelId="{24B823DE-5995-4BCF-BD1D-10B799FD3E07}" type="sibTrans" cxnId="{67E80C30-E698-41DE-BB8F-C6A8C9CB34D6}">
      <dgm:prSet/>
      <dgm:spPr/>
      <dgm:t>
        <a:bodyPr/>
        <a:lstStyle/>
        <a:p>
          <a:endParaRPr lang="pt-BR"/>
        </a:p>
      </dgm:t>
    </dgm:pt>
    <dgm:pt modelId="{94A7873C-1EC3-44AA-994D-2E2E023FDB9A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b="0" i="0" dirty="0"/>
            <a:t>HVAC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346F9504-E600-4A46-BA57-371BDDFB960D}" type="parTrans" cxnId="{85A53CD7-B7B8-499D-AA9E-099C878838FF}">
      <dgm:prSet/>
      <dgm:spPr/>
      <dgm:t>
        <a:bodyPr/>
        <a:lstStyle/>
        <a:p>
          <a:endParaRPr lang="pt-BR"/>
        </a:p>
      </dgm:t>
    </dgm:pt>
    <dgm:pt modelId="{1D250248-0B9A-4B36-BCE0-229363C568E6}" type="sibTrans" cxnId="{85A53CD7-B7B8-499D-AA9E-099C878838FF}">
      <dgm:prSet/>
      <dgm:spPr/>
      <dgm:t>
        <a:bodyPr/>
        <a:lstStyle/>
        <a:p>
          <a:endParaRPr lang="pt-BR"/>
        </a:p>
      </dgm:t>
    </dgm:pt>
    <dgm:pt modelId="{6FE999C6-5577-437D-8D94-C5A0115649A2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pt-BR" dirty="0" err="1"/>
            <a:t>Lock</a:t>
          </a:r>
          <a:endParaRPr lang="en-US" dirty="0"/>
        </a:p>
      </dgm:t>
    </dgm:pt>
    <dgm:pt modelId="{893D6B24-8EA3-49CB-90A9-98B0CE71FC58}" type="parTrans" cxnId="{0DBE5E2D-D4C9-4C13-9249-C4F7951AFA2E}">
      <dgm:prSet/>
      <dgm:spPr/>
      <dgm:t>
        <a:bodyPr/>
        <a:lstStyle/>
        <a:p>
          <a:endParaRPr lang="en-US"/>
        </a:p>
      </dgm:t>
    </dgm:pt>
    <dgm:pt modelId="{569AF637-0FB0-4EBE-A468-C7BB7E4EA42F}" type="sibTrans" cxnId="{0DBE5E2D-D4C9-4C13-9249-C4F7951AFA2E}">
      <dgm:prSet/>
      <dgm:spPr/>
      <dgm:t>
        <a:bodyPr/>
        <a:lstStyle/>
        <a:p>
          <a:endParaRPr lang="en-US"/>
        </a:p>
      </dgm:t>
    </dgm:pt>
    <dgm:pt modelId="{FBE04CE4-9B06-4630-9B93-ACCD53054085}" type="pres">
      <dgm:prSet presAssocID="{89B2B50F-7B24-45D0-8034-FE7DC119F009}" presName="Name0" presStyleCnt="0">
        <dgm:presLayoutVars>
          <dgm:dir/>
          <dgm:resizeHandles val="exact"/>
        </dgm:presLayoutVars>
      </dgm:prSet>
      <dgm:spPr/>
    </dgm:pt>
    <dgm:pt modelId="{FC035CD5-0C2D-4B40-8F03-0E31A5DA516E}" type="pres">
      <dgm:prSet presAssocID="{0B342ED7-C8B0-4EC7-8A7F-0BE98F139E4D}" presName="composite" presStyleCnt="0"/>
      <dgm:spPr/>
    </dgm:pt>
    <dgm:pt modelId="{B47457E2-4A3A-407B-88AA-73BD603D5D32}" type="pres">
      <dgm:prSet presAssocID="{0B342ED7-C8B0-4EC7-8A7F-0BE98F139E4D}" presName="rect1" presStyleLbl="bgImgPlace1" presStyleIdx="0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7000" r="-37000"/>
          </a:stretch>
        </a:blip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</dgm:pt>
    <dgm:pt modelId="{4DB6B484-F8B6-42C0-8F7A-F93059B7A95C}" type="pres">
      <dgm:prSet presAssocID="{0B342ED7-C8B0-4EC7-8A7F-0BE98F139E4D}" presName="wedgeRectCallout1" presStyleLbl="node1" presStyleIdx="0" presStyleCnt="6">
        <dgm:presLayoutVars>
          <dgm:bulletEnabled val="1"/>
        </dgm:presLayoutVars>
      </dgm:prSet>
      <dgm:spPr/>
    </dgm:pt>
    <dgm:pt modelId="{30D616D3-6243-4C52-BE20-48097D922500}" type="pres">
      <dgm:prSet presAssocID="{6A26567F-0A2D-45A2-B77B-3DF33CE29CD3}" presName="sibTrans" presStyleCnt="0"/>
      <dgm:spPr/>
    </dgm:pt>
    <dgm:pt modelId="{1657F66B-E551-483E-86B9-764EE49ED76B}" type="pres">
      <dgm:prSet presAssocID="{EF526AF7-F9FC-457F-B076-3892176BE3C9}" presName="composite" presStyleCnt="0"/>
      <dgm:spPr/>
    </dgm:pt>
    <dgm:pt modelId="{584BF80F-0485-464D-811B-C69C27B4E33D}" type="pres">
      <dgm:prSet presAssocID="{EF526AF7-F9FC-457F-B076-3892176BE3C9}" presName="rect1" presStyleLbl="bgImgPlace1" presStyleIdx="1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</dgm:pt>
    <dgm:pt modelId="{F350A297-9E52-4495-B7C0-EAFDC4993FEA}" type="pres">
      <dgm:prSet presAssocID="{EF526AF7-F9FC-457F-B076-3892176BE3C9}" presName="wedgeRectCallout1" presStyleLbl="node1" presStyleIdx="1" presStyleCnt="6">
        <dgm:presLayoutVars>
          <dgm:bulletEnabled val="1"/>
        </dgm:presLayoutVars>
      </dgm:prSet>
      <dgm:spPr/>
    </dgm:pt>
    <dgm:pt modelId="{C7410112-0FB2-4412-9F1F-600C7A9DC88C}" type="pres">
      <dgm:prSet presAssocID="{051AB52C-AB31-4D8D-AE58-DEA2B0459F40}" presName="sibTrans" presStyleCnt="0"/>
      <dgm:spPr/>
    </dgm:pt>
    <dgm:pt modelId="{AFF3B010-0E8D-4F53-8B6B-44A2433B7EB1}" type="pres">
      <dgm:prSet presAssocID="{1EDA74E5-5894-4D4D-BB87-BFCE340A7A3C}" presName="composite" presStyleCnt="0"/>
      <dgm:spPr/>
    </dgm:pt>
    <dgm:pt modelId="{73D36B45-4A95-4CA2-92D6-4C6A830A85A4}" type="pres">
      <dgm:prSet presAssocID="{1EDA74E5-5894-4D4D-BB87-BFCE340A7A3C}" presName="rect1" presStyleLbl="bgImgPlace1" presStyleIdx="2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</dgm:pt>
    <dgm:pt modelId="{088FB7D2-25D8-4AA8-A7E9-F7527217143B}" type="pres">
      <dgm:prSet presAssocID="{1EDA74E5-5894-4D4D-BB87-BFCE340A7A3C}" presName="wedgeRectCallout1" presStyleLbl="node1" presStyleIdx="2" presStyleCnt="6">
        <dgm:presLayoutVars>
          <dgm:bulletEnabled val="1"/>
        </dgm:presLayoutVars>
      </dgm:prSet>
      <dgm:spPr/>
    </dgm:pt>
    <dgm:pt modelId="{C06567AA-908F-4EE1-A033-2B816FF4EFF5}" type="pres">
      <dgm:prSet presAssocID="{2FED3232-EDAD-41AE-9114-5A47EE261C81}" presName="sibTrans" presStyleCnt="0"/>
      <dgm:spPr/>
    </dgm:pt>
    <dgm:pt modelId="{C17015AC-91F8-48E5-98DA-1684EF06CEB3}" type="pres">
      <dgm:prSet presAssocID="{6AD7E04F-F399-4BB4-9237-D63E16CAC92E}" presName="composite" presStyleCnt="0"/>
      <dgm:spPr/>
    </dgm:pt>
    <dgm:pt modelId="{0A851C7A-6DD9-4A2C-8C7D-F36A93733A1D}" type="pres">
      <dgm:prSet presAssocID="{6AD7E04F-F399-4BB4-9237-D63E16CAC92E}" presName="rect1" presStyleLbl="bgImgPlace1" presStyleIdx="3" presStyleCnt="6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</dgm:pt>
    <dgm:pt modelId="{DD9F95BA-4CD2-4C26-AE47-585BE40C5393}" type="pres">
      <dgm:prSet presAssocID="{6AD7E04F-F399-4BB4-9237-D63E16CAC92E}" presName="wedgeRectCallout1" presStyleLbl="node1" presStyleIdx="3" presStyleCnt="6">
        <dgm:presLayoutVars>
          <dgm:bulletEnabled val="1"/>
        </dgm:presLayoutVars>
      </dgm:prSet>
      <dgm:spPr/>
    </dgm:pt>
    <dgm:pt modelId="{A8942080-62D6-4DD8-B63C-3A421DC9CA76}" type="pres">
      <dgm:prSet presAssocID="{24B823DE-5995-4BCF-BD1D-10B799FD3E07}" presName="sibTrans" presStyleCnt="0"/>
      <dgm:spPr/>
    </dgm:pt>
    <dgm:pt modelId="{57F9B7B7-F716-4656-8B60-5CA610FDD482}" type="pres">
      <dgm:prSet presAssocID="{94A7873C-1EC3-44AA-994D-2E2E023FDB9A}" presName="composite" presStyleCnt="0"/>
      <dgm:spPr/>
    </dgm:pt>
    <dgm:pt modelId="{5A8CDD71-A5E7-4947-A365-0B2998CF7995}" type="pres">
      <dgm:prSet presAssocID="{94A7873C-1EC3-44AA-994D-2E2E023FDB9A}" presName="rect1" presStyleLbl="bgImgPlac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</dgm:pt>
    <dgm:pt modelId="{0438DD5E-19CA-48A8-9181-20E93938437C}" type="pres">
      <dgm:prSet presAssocID="{94A7873C-1EC3-44AA-994D-2E2E023FDB9A}" presName="wedgeRectCallout1" presStyleLbl="node1" presStyleIdx="4" presStyleCnt="6">
        <dgm:presLayoutVars>
          <dgm:bulletEnabled val="1"/>
        </dgm:presLayoutVars>
      </dgm:prSet>
      <dgm:spPr/>
    </dgm:pt>
    <dgm:pt modelId="{8CA1EC0B-9E4D-4F4D-B76D-3954A4AD0B0D}" type="pres">
      <dgm:prSet presAssocID="{1D250248-0B9A-4B36-BCE0-229363C568E6}" presName="sibTrans" presStyleCnt="0"/>
      <dgm:spPr/>
    </dgm:pt>
    <dgm:pt modelId="{B60BADB3-E507-4410-A45A-8B5376CBCCA3}" type="pres">
      <dgm:prSet presAssocID="{6FE999C6-5577-437D-8D94-C5A0115649A2}" presName="composite" presStyleCnt="0"/>
      <dgm:spPr/>
    </dgm:pt>
    <dgm:pt modelId="{823DC8F3-1376-442A-8ED4-9A2852B43B14}" type="pres">
      <dgm:prSet presAssocID="{6FE999C6-5577-437D-8D94-C5A0115649A2}" presName="rect1" presStyleLbl="bgImgPlace1" presStyleIdx="5" presStyleCnt="6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  <dgm:pt modelId="{75BEBA1D-0383-4105-987E-C53479F2D193}" type="pres">
      <dgm:prSet presAssocID="{6FE999C6-5577-437D-8D94-C5A0115649A2}" presName="wedgeRectCallout1" presStyleLbl="node1" presStyleIdx="5" presStyleCnt="6">
        <dgm:presLayoutVars>
          <dgm:bulletEnabled val="1"/>
        </dgm:presLayoutVars>
      </dgm:prSet>
      <dgm:spPr/>
    </dgm:pt>
  </dgm:ptLst>
  <dgm:cxnLst>
    <dgm:cxn modelId="{82935316-7FF3-42BB-8BBB-7D69C71FA9A4}" type="presOf" srcId="{6FE999C6-5577-437D-8D94-C5A0115649A2}" destId="{75BEBA1D-0383-4105-987E-C53479F2D193}" srcOrd="0" destOrd="0" presId="urn:microsoft.com/office/officeart/2008/layout/BendingPictureCaptionList"/>
    <dgm:cxn modelId="{0DBE5E2D-D4C9-4C13-9249-C4F7951AFA2E}" srcId="{89B2B50F-7B24-45D0-8034-FE7DC119F009}" destId="{6FE999C6-5577-437D-8D94-C5A0115649A2}" srcOrd="5" destOrd="0" parTransId="{893D6B24-8EA3-49CB-90A9-98B0CE71FC58}" sibTransId="{569AF637-0FB0-4EBE-A468-C7BB7E4EA42F}"/>
    <dgm:cxn modelId="{67E80C30-E698-41DE-BB8F-C6A8C9CB34D6}" srcId="{89B2B50F-7B24-45D0-8034-FE7DC119F009}" destId="{6AD7E04F-F399-4BB4-9237-D63E16CAC92E}" srcOrd="3" destOrd="0" parTransId="{EA0C682F-D01C-456D-AFC8-218EFA8FC713}" sibTransId="{24B823DE-5995-4BCF-BD1D-10B799FD3E07}"/>
    <dgm:cxn modelId="{78D1495D-E377-49A3-A95C-6E9617827185}" type="presOf" srcId="{94A7873C-1EC3-44AA-994D-2E2E023FDB9A}" destId="{0438DD5E-19CA-48A8-9181-20E93938437C}" srcOrd="0" destOrd="0" presId="urn:microsoft.com/office/officeart/2008/layout/BendingPictureCaptionList"/>
    <dgm:cxn modelId="{6EAF0544-645B-481A-9EC9-2744E06C4411}" type="presOf" srcId="{1EDA74E5-5894-4D4D-BB87-BFCE340A7A3C}" destId="{088FB7D2-25D8-4AA8-A7E9-F7527217143B}" srcOrd="0" destOrd="0" presId="urn:microsoft.com/office/officeart/2008/layout/BendingPictureCaptionList"/>
    <dgm:cxn modelId="{1BE8B975-E17E-4352-AD7D-BD770289E561}" type="presOf" srcId="{6AD7E04F-F399-4BB4-9237-D63E16CAC92E}" destId="{DD9F95BA-4CD2-4C26-AE47-585BE40C5393}" srcOrd="0" destOrd="0" presId="urn:microsoft.com/office/officeart/2008/layout/BendingPictureCaptionList"/>
    <dgm:cxn modelId="{EEA9E158-3DA9-4F79-9DED-1DA197FB234F}" srcId="{89B2B50F-7B24-45D0-8034-FE7DC119F009}" destId="{EF526AF7-F9FC-457F-B076-3892176BE3C9}" srcOrd="1" destOrd="0" parTransId="{E0B83BEA-B1AC-49E1-A0ED-2B1BAD113FD6}" sibTransId="{051AB52C-AB31-4D8D-AE58-DEA2B0459F40}"/>
    <dgm:cxn modelId="{957DD2B3-55A8-4CA8-9241-313E8EF4849F}" srcId="{89B2B50F-7B24-45D0-8034-FE7DC119F009}" destId="{1EDA74E5-5894-4D4D-BB87-BFCE340A7A3C}" srcOrd="2" destOrd="0" parTransId="{879793F3-D4C1-401C-99C5-F71CC00C069F}" sibTransId="{2FED3232-EDAD-41AE-9114-5A47EE261C81}"/>
    <dgm:cxn modelId="{1CB240B8-B519-45D4-9E0E-9FB30A971ADE}" type="presOf" srcId="{EF526AF7-F9FC-457F-B076-3892176BE3C9}" destId="{F350A297-9E52-4495-B7C0-EAFDC4993FEA}" srcOrd="0" destOrd="0" presId="urn:microsoft.com/office/officeart/2008/layout/BendingPictureCaptionList"/>
    <dgm:cxn modelId="{A85C4BBD-ECEB-40F7-9BA7-7E6F8C20EB15}" srcId="{89B2B50F-7B24-45D0-8034-FE7DC119F009}" destId="{0B342ED7-C8B0-4EC7-8A7F-0BE98F139E4D}" srcOrd="0" destOrd="0" parTransId="{807BE839-690B-4CC3-864F-FBA5B99CD78D}" sibTransId="{6A26567F-0A2D-45A2-B77B-3DF33CE29CD3}"/>
    <dgm:cxn modelId="{85A53CD7-B7B8-499D-AA9E-099C878838FF}" srcId="{89B2B50F-7B24-45D0-8034-FE7DC119F009}" destId="{94A7873C-1EC3-44AA-994D-2E2E023FDB9A}" srcOrd="4" destOrd="0" parTransId="{346F9504-E600-4A46-BA57-371BDDFB960D}" sibTransId="{1D250248-0B9A-4B36-BCE0-229363C568E6}"/>
    <dgm:cxn modelId="{CCD7B8E4-DE64-4526-9B77-55465E5F286F}" type="presOf" srcId="{0B342ED7-C8B0-4EC7-8A7F-0BE98F139E4D}" destId="{4DB6B484-F8B6-42C0-8F7A-F93059B7A95C}" srcOrd="0" destOrd="0" presId="urn:microsoft.com/office/officeart/2008/layout/BendingPictureCaptionList"/>
    <dgm:cxn modelId="{8E764AE7-9F96-4E92-91F7-3B88ECF1DE6A}" type="presOf" srcId="{89B2B50F-7B24-45D0-8034-FE7DC119F009}" destId="{FBE04CE4-9B06-4630-9B93-ACCD53054085}" srcOrd="0" destOrd="0" presId="urn:microsoft.com/office/officeart/2008/layout/BendingPictureCaptionList"/>
    <dgm:cxn modelId="{96B71E1A-85A5-440D-8C3F-4ACDF7F5A1C0}" type="presParOf" srcId="{FBE04CE4-9B06-4630-9B93-ACCD53054085}" destId="{FC035CD5-0C2D-4B40-8F03-0E31A5DA516E}" srcOrd="0" destOrd="0" presId="urn:microsoft.com/office/officeart/2008/layout/BendingPictureCaptionList"/>
    <dgm:cxn modelId="{8EFAC415-4C41-4679-B0E8-EA5DF24D9716}" type="presParOf" srcId="{FC035CD5-0C2D-4B40-8F03-0E31A5DA516E}" destId="{B47457E2-4A3A-407B-88AA-73BD603D5D32}" srcOrd="0" destOrd="0" presId="urn:microsoft.com/office/officeart/2008/layout/BendingPictureCaptionList"/>
    <dgm:cxn modelId="{825A19B8-BBA2-4F71-A4AA-971F4AF8CF79}" type="presParOf" srcId="{FC035CD5-0C2D-4B40-8F03-0E31A5DA516E}" destId="{4DB6B484-F8B6-42C0-8F7A-F93059B7A95C}" srcOrd="1" destOrd="0" presId="urn:microsoft.com/office/officeart/2008/layout/BendingPictureCaptionList"/>
    <dgm:cxn modelId="{842E44AF-3ECE-4867-8054-C15E3D31AFA1}" type="presParOf" srcId="{FBE04CE4-9B06-4630-9B93-ACCD53054085}" destId="{30D616D3-6243-4C52-BE20-48097D922500}" srcOrd="1" destOrd="0" presId="urn:microsoft.com/office/officeart/2008/layout/BendingPictureCaptionList"/>
    <dgm:cxn modelId="{407AAB4C-8FD0-48B1-BF9C-F8B123BBB900}" type="presParOf" srcId="{FBE04CE4-9B06-4630-9B93-ACCD53054085}" destId="{1657F66B-E551-483E-86B9-764EE49ED76B}" srcOrd="2" destOrd="0" presId="urn:microsoft.com/office/officeart/2008/layout/BendingPictureCaptionList"/>
    <dgm:cxn modelId="{E8781B23-6AF8-4A1D-A821-9D60071C078E}" type="presParOf" srcId="{1657F66B-E551-483E-86B9-764EE49ED76B}" destId="{584BF80F-0485-464D-811B-C69C27B4E33D}" srcOrd="0" destOrd="0" presId="urn:microsoft.com/office/officeart/2008/layout/BendingPictureCaptionList"/>
    <dgm:cxn modelId="{964851D0-16D3-42C9-869D-B063C24A366F}" type="presParOf" srcId="{1657F66B-E551-483E-86B9-764EE49ED76B}" destId="{F350A297-9E52-4495-B7C0-EAFDC4993FEA}" srcOrd="1" destOrd="0" presId="urn:microsoft.com/office/officeart/2008/layout/BendingPictureCaptionList"/>
    <dgm:cxn modelId="{43D872BA-6593-4467-8A73-BB437F1F2C8E}" type="presParOf" srcId="{FBE04CE4-9B06-4630-9B93-ACCD53054085}" destId="{C7410112-0FB2-4412-9F1F-600C7A9DC88C}" srcOrd="3" destOrd="0" presId="urn:microsoft.com/office/officeart/2008/layout/BendingPictureCaptionList"/>
    <dgm:cxn modelId="{7477D569-CEA8-4907-BDF6-60C1E99063E7}" type="presParOf" srcId="{FBE04CE4-9B06-4630-9B93-ACCD53054085}" destId="{AFF3B010-0E8D-4F53-8B6B-44A2433B7EB1}" srcOrd="4" destOrd="0" presId="urn:microsoft.com/office/officeart/2008/layout/BendingPictureCaptionList"/>
    <dgm:cxn modelId="{B0C5166A-FA5C-4436-A9A1-CF572CDBDA79}" type="presParOf" srcId="{AFF3B010-0E8D-4F53-8B6B-44A2433B7EB1}" destId="{73D36B45-4A95-4CA2-92D6-4C6A830A85A4}" srcOrd="0" destOrd="0" presId="urn:microsoft.com/office/officeart/2008/layout/BendingPictureCaptionList"/>
    <dgm:cxn modelId="{096A34F8-28C0-45AE-B8A1-0A6F250D35BD}" type="presParOf" srcId="{AFF3B010-0E8D-4F53-8B6B-44A2433B7EB1}" destId="{088FB7D2-25D8-4AA8-A7E9-F7527217143B}" srcOrd="1" destOrd="0" presId="urn:microsoft.com/office/officeart/2008/layout/BendingPictureCaptionList"/>
    <dgm:cxn modelId="{AC4DE773-9EA4-432D-A010-741524CB0BCD}" type="presParOf" srcId="{FBE04CE4-9B06-4630-9B93-ACCD53054085}" destId="{C06567AA-908F-4EE1-A033-2B816FF4EFF5}" srcOrd="5" destOrd="0" presId="urn:microsoft.com/office/officeart/2008/layout/BendingPictureCaptionList"/>
    <dgm:cxn modelId="{66054A2E-3535-453F-A2C0-8552FE7D693F}" type="presParOf" srcId="{FBE04CE4-9B06-4630-9B93-ACCD53054085}" destId="{C17015AC-91F8-48E5-98DA-1684EF06CEB3}" srcOrd="6" destOrd="0" presId="urn:microsoft.com/office/officeart/2008/layout/BendingPictureCaptionList"/>
    <dgm:cxn modelId="{20324E21-006F-45F0-A4A7-5DCE8849A2D6}" type="presParOf" srcId="{C17015AC-91F8-48E5-98DA-1684EF06CEB3}" destId="{0A851C7A-6DD9-4A2C-8C7D-F36A93733A1D}" srcOrd="0" destOrd="0" presId="urn:microsoft.com/office/officeart/2008/layout/BendingPictureCaptionList"/>
    <dgm:cxn modelId="{824D8984-D178-4BDC-BD57-7660AA0E81F4}" type="presParOf" srcId="{C17015AC-91F8-48E5-98DA-1684EF06CEB3}" destId="{DD9F95BA-4CD2-4C26-AE47-585BE40C5393}" srcOrd="1" destOrd="0" presId="urn:microsoft.com/office/officeart/2008/layout/BendingPictureCaptionList"/>
    <dgm:cxn modelId="{1551CAFE-294C-4364-957A-12C550BA642F}" type="presParOf" srcId="{FBE04CE4-9B06-4630-9B93-ACCD53054085}" destId="{A8942080-62D6-4DD8-B63C-3A421DC9CA76}" srcOrd="7" destOrd="0" presId="urn:microsoft.com/office/officeart/2008/layout/BendingPictureCaptionList"/>
    <dgm:cxn modelId="{939917C6-B89B-44DB-BEC7-0C495A4E7F6F}" type="presParOf" srcId="{FBE04CE4-9B06-4630-9B93-ACCD53054085}" destId="{57F9B7B7-F716-4656-8B60-5CA610FDD482}" srcOrd="8" destOrd="0" presId="urn:microsoft.com/office/officeart/2008/layout/BendingPictureCaptionList"/>
    <dgm:cxn modelId="{61F5B470-403F-4397-903D-77B9FAA65CAD}" type="presParOf" srcId="{57F9B7B7-F716-4656-8B60-5CA610FDD482}" destId="{5A8CDD71-A5E7-4947-A365-0B2998CF7995}" srcOrd="0" destOrd="0" presId="urn:microsoft.com/office/officeart/2008/layout/BendingPictureCaptionList"/>
    <dgm:cxn modelId="{E0774CDC-18A4-4056-A969-DD6D664418EE}" type="presParOf" srcId="{57F9B7B7-F716-4656-8B60-5CA610FDD482}" destId="{0438DD5E-19CA-48A8-9181-20E93938437C}" srcOrd="1" destOrd="0" presId="urn:microsoft.com/office/officeart/2008/layout/BendingPictureCaptionList"/>
    <dgm:cxn modelId="{05F165E1-F50B-439A-9DB4-9FA9B5DBB0E0}" type="presParOf" srcId="{FBE04CE4-9B06-4630-9B93-ACCD53054085}" destId="{8CA1EC0B-9E4D-4F4D-B76D-3954A4AD0B0D}" srcOrd="9" destOrd="0" presId="urn:microsoft.com/office/officeart/2008/layout/BendingPictureCaptionList"/>
    <dgm:cxn modelId="{3ADC915D-A954-4383-A0F4-920C424C644D}" type="presParOf" srcId="{FBE04CE4-9B06-4630-9B93-ACCD53054085}" destId="{B60BADB3-E507-4410-A45A-8B5376CBCCA3}" srcOrd="10" destOrd="0" presId="urn:microsoft.com/office/officeart/2008/layout/BendingPictureCaptionList"/>
    <dgm:cxn modelId="{D611E6A7-14F3-4D8D-8EBA-ECE12085E98A}" type="presParOf" srcId="{B60BADB3-E507-4410-A45A-8B5376CBCCA3}" destId="{823DC8F3-1376-442A-8ED4-9A2852B43B14}" srcOrd="0" destOrd="0" presId="urn:microsoft.com/office/officeart/2008/layout/BendingPictureCaptionList"/>
    <dgm:cxn modelId="{AC56B2EF-F56F-45B4-BC91-5099B11AAE19}" type="presParOf" srcId="{B60BADB3-E507-4410-A45A-8B5376CBCCA3}" destId="{75BEBA1D-0383-4105-987E-C53479F2D193}" srcOrd="1" destOrd="0" presId="urn:microsoft.com/office/officeart/2008/layout/BendingPictureCaption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B2B50F-7B24-45D0-8034-FE7DC119F009}" type="doc">
      <dgm:prSet loTypeId="urn:microsoft.com/office/officeart/2008/layout/BendingPictureCaptionList" loCatId="pictur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0B342ED7-C8B0-4EC7-8A7F-0BE98F139E4D}">
      <dgm:prSet/>
      <dgm:spPr>
        <a:solidFill>
          <a:schemeClr val="bg2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b="0" i="0" dirty="0"/>
            <a:t>Water Tank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807BE839-690B-4CC3-864F-FBA5B99CD78D}" type="parTrans" cxnId="{A85C4BBD-ECEB-40F7-9BA7-7E6F8C20EB15}">
      <dgm:prSet/>
      <dgm:spPr/>
      <dgm:t>
        <a:bodyPr/>
        <a:lstStyle/>
        <a:p>
          <a:endParaRPr lang="pt-BR"/>
        </a:p>
      </dgm:t>
    </dgm:pt>
    <dgm:pt modelId="{6A26567F-0A2D-45A2-B77B-3DF33CE29CD3}" type="sibTrans" cxnId="{A85C4BBD-ECEB-40F7-9BA7-7E6F8C20EB15}">
      <dgm:prSet/>
      <dgm:spPr/>
      <dgm:t>
        <a:bodyPr/>
        <a:lstStyle/>
        <a:p>
          <a:endParaRPr lang="pt-BR"/>
        </a:p>
      </dgm:t>
    </dgm:pt>
    <dgm:pt modelId="{EF526AF7-F9FC-457F-B076-3892176BE3C9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pPr rtl="0"/>
          <a:r>
            <a:rPr lang="en-US" b="0" i="0" dirty="0"/>
            <a:t>Gas Pipeline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E0B83BEA-B1AC-49E1-A0ED-2B1BAD113FD6}" type="parTrans" cxnId="{EEA9E158-3DA9-4F79-9DED-1DA197FB234F}">
      <dgm:prSet/>
      <dgm:spPr/>
      <dgm:t>
        <a:bodyPr/>
        <a:lstStyle/>
        <a:p>
          <a:endParaRPr lang="pt-BR"/>
        </a:p>
      </dgm:t>
    </dgm:pt>
    <dgm:pt modelId="{051AB52C-AB31-4D8D-AE58-DEA2B0459F40}" type="sibTrans" cxnId="{EEA9E158-3DA9-4F79-9DED-1DA197FB234F}">
      <dgm:prSet/>
      <dgm:spPr/>
      <dgm:t>
        <a:bodyPr/>
        <a:lstStyle/>
        <a:p>
          <a:endParaRPr lang="pt-BR"/>
        </a:p>
      </dgm:t>
    </dgm:pt>
    <dgm:pt modelId="{1EDA74E5-5894-4D4D-BB87-BFCE340A7A3C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pPr rtl="0"/>
          <a:r>
            <a:rPr lang="en-US" b="0" i="0" dirty="0"/>
            <a:t>Heat Exchanger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879793F3-D4C1-401C-99C5-F71CC00C069F}" type="parTrans" cxnId="{957DD2B3-55A8-4CA8-9241-313E8EF4849F}">
      <dgm:prSet/>
      <dgm:spPr/>
      <dgm:t>
        <a:bodyPr/>
        <a:lstStyle/>
        <a:p>
          <a:endParaRPr lang="pt-BR"/>
        </a:p>
      </dgm:t>
    </dgm:pt>
    <dgm:pt modelId="{2FED3232-EDAD-41AE-9114-5A47EE261C81}" type="sibTrans" cxnId="{957DD2B3-55A8-4CA8-9241-313E8EF4849F}">
      <dgm:prSet/>
      <dgm:spPr/>
      <dgm:t>
        <a:bodyPr/>
        <a:lstStyle/>
        <a:p>
          <a:endParaRPr lang="pt-BR"/>
        </a:p>
      </dgm:t>
    </dgm:pt>
    <dgm:pt modelId="{6AD7E04F-F399-4BB4-9237-D63E16CAC92E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rtl="0"/>
          <a:r>
            <a:rPr lang="en-US" b="0" i="0" dirty="0"/>
            <a:t>Robot Arm</a:t>
          </a:r>
          <a:endParaRPr lang="en-US" dirty="0"/>
        </a:p>
      </dgm:t>
    </dgm:pt>
    <dgm:pt modelId="{EA0C682F-D01C-456D-AFC8-218EFA8FC713}" type="parTrans" cxnId="{67E80C30-E698-41DE-BB8F-C6A8C9CB34D6}">
      <dgm:prSet/>
      <dgm:spPr/>
      <dgm:t>
        <a:bodyPr/>
        <a:lstStyle/>
        <a:p>
          <a:endParaRPr lang="pt-BR"/>
        </a:p>
      </dgm:t>
    </dgm:pt>
    <dgm:pt modelId="{24B823DE-5995-4BCF-BD1D-10B799FD3E07}" type="sibTrans" cxnId="{67E80C30-E698-41DE-BB8F-C6A8C9CB34D6}">
      <dgm:prSet/>
      <dgm:spPr/>
      <dgm:t>
        <a:bodyPr/>
        <a:lstStyle/>
        <a:p>
          <a:endParaRPr lang="pt-BR"/>
        </a:p>
      </dgm:t>
    </dgm:pt>
    <dgm:pt modelId="{94A7873C-1EC3-44AA-994D-2E2E023FDB9A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b="0" i="0" dirty="0"/>
            <a:t>HVAC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346F9504-E600-4A46-BA57-371BDDFB960D}" type="parTrans" cxnId="{85A53CD7-B7B8-499D-AA9E-099C878838FF}">
      <dgm:prSet/>
      <dgm:spPr/>
      <dgm:t>
        <a:bodyPr/>
        <a:lstStyle/>
        <a:p>
          <a:endParaRPr lang="pt-BR"/>
        </a:p>
      </dgm:t>
    </dgm:pt>
    <dgm:pt modelId="{1D250248-0B9A-4B36-BCE0-229363C568E6}" type="sibTrans" cxnId="{85A53CD7-B7B8-499D-AA9E-099C878838FF}">
      <dgm:prSet/>
      <dgm:spPr/>
      <dgm:t>
        <a:bodyPr/>
        <a:lstStyle/>
        <a:p>
          <a:endParaRPr lang="pt-BR"/>
        </a:p>
      </dgm:t>
    </dgm:pt>
    <dgm:pt modelId="{D64900FF-33B0-49F2-98A1-838C2AF8DD35}">
      <dgm:prSet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pt-BR" dirty="0" err="1"/>
            <a:t>Datalogger</a:t>
          </a:r>
          <a:endParaRPr lang="pt-BR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5" action="ppaction://hlinksldjump"/>
          </dgm14:cNvPr>
        </a:ext>
      </dgm:extLst>
    </dgm:pt>
    <dgm:pt modelId="{6B5D6272-319F-4A1E-8FBF-1FE6C3CEA5DE}" type="parTrans" cxnId="{993F0158-9D69-428A-AD67-4EE517D33637}">
      <dgm:prSet/>
      <dgm:spPr/>
      <dgm:t>
        <a:bodyPr/>
        <a:lstStyle/>
        <a:p>
          <a:endParaRPr lang="pt-BR"/>
        </a:p>
      </dgm:t>
    </dgm:pt>
    <dgm:pt modelId="{930A2698-BE2C-477C-BB27-6380435D727C}" type="sibTrans" cxnId="{993F0158-9D69-428A-AD67-4EE517D33637}">
      <dgm:prSet/>
      <dgm:spPr/>
      <dgm:t>
        <a:bodyPr/>
        <a:lstStyle/>
        <a:p>
          <a:endParaRPr lang="pt-BR"/>
        </a:p>
      </dgm:t>
    </dgm:pt>
    <dgm:pt modelId="{6FE999C6-5577-437D-8D94-C5A0115649A2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pt-BR" dirty="0" err="1"/>
            <a:t>Lock</a:t>
          </a:r>
          <a:endParaRPr lang="en-US" dirty="0"/>
        </a:p>
      </dgm:t>
    </dgm:pt>
    <dgm:pt modelId="{893D6B24-8EA3-49CB-90A9-98B0CE71FC58}" type="parTrans" cxnId="{0DBE5E2D-D4C9-4C13-9249-C4F7951AFA2E}">
      <dgm:prSet/>
      <dgm:spPr/>
      <dgm:t>
        <a:bodyPr/>
        <a:lstStyle/>
        <a:p>
          <a:endParaRPr lang="en-US"/>
        </a:p>
      </dgm:t>
    </dgm:pt>
    <dgm:pt modelId="{569AF637-0FB0-4EBE-A468-C7BB7E4EA42F}" type="sibTrans" cxnId="{0DBE5E2D-D4C9-4C13-9249-C4F7951AFA2E}">
      <dgm:prSet/>
      <dgm:spPr/>
      <dgm:t>
        <a:bodyPr/>
        <a:lstStyle/>
        <a:p>
          <a:endParaRPr lang="en-US"/>
        </a:p>
      </dgm:t>
    </dgm:pt>
    <dgm:pt modelId="{FBE04CE4-9B06-4630-9B93-ACCD53054085}" type="pres">
      <dgm:prSet presAssocID="{89B2B50F-7B24-45D0-8034-FE7DC119F009}" presName="Name0" presStyleCnt="0">
        <dgm:presLayoutVars>
          <dgm:dir/>
          <dgm:resizeHandles val="exact"/>
        </dgm:presLayoutVars>
      </dgm:prSet>
      <dgm:spPr/>
    </dgm:pt>
    <dgm:pt modelId="{FC035CD5-0C2D-4B40-8F03-0E31A5DA516E}" type="pres">
      <dgm:prSet presAssocID="{0B342ED7-C8B0-4EC7-8A7F-0BE98F139E4D}" presName="composite" presStyleCnt="0"/>
      <dgm:spPr/>
    </dgm:pt>
    <dgm:pt modelId="{B47457E2-4A3A-407B-88AA-73BD603D5D32}" type="pres">
      <dgm:prSet presAssocID="{0B342ED7-C8B0-4EC7-8A7F-0BE98F139E4D}" presName="rect1" presStyleLbl="bgImgPlace1" presStyleIdx="0" presStyleCnt="7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7000" r="-37000"/>
          </a:stretch>
        </a:blip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</dgm:pt>
    <dgm:pt modelId="{4DB6B484-F8B6-42C0-8F7A-F93059B7A95C}" type="pres">
      <dgm:prSet presAssocID="{0B342ED7-C8B0-4EC7-8A7F-0BE98F139E4D}" presName="wedgeRectCallout1" presStyleLbl="node1" presStyleIdx="0" presStyleCnt="7">
        <dgm:presLayoutVars>
          <dgm:bulletEnabled val="1"/>
        </dgm:presLayoutVars>
      </dgm:prSet>
      <dgm:spPr/>
    </dgm:pt>
    <dgm:pt modelId="{30D616D3-6243-4C52-BE20-48097D922500}" type="pres">
      <dgm:prSet presAssocID="{6A26567F-0A2D-45A2-B77B-3DF33CE29CD3}" presName="sibTrans" presStyleCnt="0"/>
      <dgm:spPr/>
    </dgm:pt>
    <dgm:pt modelId="{1657F66B-E551-483E-86B9-764EE49ED76B}" type="pres">
      <dgm:prSet presAssocID="{EF526AF7-F9FC-457F-B076-3892176BE3C9}" presName="composite" presStyleCnt="0"/>
      <dgm:spPr/>
    </dgm:pt>
    <dgm:pt modelId="{584BF80F-0485-464D-811B-C69C27B4E33D}" type="pres">
      <dgm:prSet presAssocID="{EF526AF7-F9FC-457F-B076-3892176BE3C9}" presName="rect1" presStyleLbl="bgImgPlace1" presStyleIdx="1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</dgm:pt>
    <dgm:pt modelId="{F350A297-9E52-4495-B7C0-EAFDC4993FEA}" type="pres">
      <dgm:prSet presAssocID="{EF526AF7-F9FC-457F-B076-3892176BE3C9}" presName="wedgeRectCallout1" presStyleLbl="node1" presStyleIdx="1" presStyleCnt="7">
        <dgm:presLayoutVars>
          <dgm:bulletEnabled val="1"/>
        </dgm:presLayoutVars>
      </dgm:prSet>
      <dgm:spPr/>
    </dgm:pt>
    <dgm:pt modelId="{C7410112-0FB2-4412-9F1F-600C7A9DC88C}" type="pres">
      <dgm:prSet presAssocID="{051AB52C-AB31-4D8D-AE58-DEA2B0459F40}" presName="sibTrans" presStyleCnt="0"/>
      <dgm:spPr/>
    </dgm:pt>
    <dgm:pt modelId="{AFF3B010-0E8D-4F53-8B6B-44A2433B7EB1}" type="pres">
      <dgm:prSet presAssocID="{1EDA74E5-5894-4D4D-BB87-BFCE340A7A3C}" presName="composite" presStyleCnt="0"/>
      <dgm:spPr/>
    </dgm:pt>
    <dgm:pt modelId="{73D36B45-4A95-4CA2-92D6-4C6A830A85A4}" type="pres">
      <dgm:prSet presAssocID="{1EDA74E5-5894-4D4D-BB87-BFCE340A7A3C}" presName="rect1" presStyleLbl="bgImgPlace1" presStyleIdx="2" presStyleCnt="7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</dgm:pt>
    <dgm:pt modelId="{088FB7D2-25D8-4AA8-A7E9-F7527217143B}" type="pres">
      <dgm:prSet presAssocID="{1EDA74E5-5894-4D4D-BB87-BFCE340A7A3C}" presName="wedgeRectCallout1" presStyleLbl="node1" presStyleIdx="2" presStyleCnt="7">
        <dgm:presLayoutVars>
          <dgm:bulletEnabled val="1"/>
        </dgm:presLayoutVars>
      </dgm:prSet>
      <dgm:spPr/>
    </dgm:pt>
    <dgm:pt modelId="{C06567AA-908F-4EE1-A033-2B816FF4EFF5}" type="pres">
      <dgm:prSet presAssocID="{2FED3232-EDAD-41AE-9114-5A47EE261C81}" presName="sibTrans" presStyleCnt="0"/>
      <dgm:spPr/>
    </dgm:pt>
    <dgm:pt modelId="{C17015AC-91F8-48E5-98DA-1684EF06CEB3}" type="pres">
      <dgm:prSet presAssocID="{6AD7E04F-F399-4BB4-9237-D63E16CAC92E}" presName="composite" presStyleCnt="0"/>
      <dgm:spPr/>
    </dgm:pt>
    <dgm:pt modelId="{0A851C7A-6DD9-4A2C-8C7D-F36A93733A1D}" type="pres">
      <dgm:prSet presAssocID="{6AD7E04F-F399-4BB4-9237-D63E16CAC92E}" presName="rect1" presStyleLbl="bgImgPlace1" presStyleIdx="3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</dgm:pt>
    <dgm:pt modelId="{DD9F95BA-4CD2-4C26-AE47-585BE40C5393}" type="pres">
      <dgm:prSet presAssocID="{6AD7E04F-F399-4BB4-9237-D63E16CAC92E}" presName="wedgeRectCallout1" presStyleLbl="node1" presStyleIdx="3" presStyleCnt="7">
        <dgm:presLayoutVars>
          <dgm:bulletEnabled val="1"/>
        </dgm:presLayoutVars>
      </dgm:prSet>
      <dgm:spPr/>
    </dgm:pt>
    <dgm:pt modelId="{A8942080-62D6-4DD8-B63C-3A421DC9CA76}" type="pres">
      <dgm:prSet presAssocID="{24B823DE-5995-4BCF-BD1D-10B799FD3E07}" presName="sibTrans" presStyleCnt="0"/>
      <dgm:spPr/>
    </dgm:pt>
    <dgm:pt modelId="{57F9B7B7-F716-4656-8B60-5CA610FDD482}" type="pres">
      <dgm:prSet presAssocID="{94A7873C-1EC3-44AA-994D-2E2E023FDB9A}" presName="composite" presStyleCnt="0"/>
      <dgm:spPr/>
    </dgm:pt>
    <dgm:pt modelId="{5A8CDD71-A5E7-4947-A365-0B2998CF7995}" type="pres">
      <dgm:prSet presAssocID="{94A7873C-1EC3-44AA-994D-2E2E023FDB9A}" presName="rect1" presStyleLbl="bgImgPlace1" presStyleIdx="4" presStyleCnt="7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</dgm:pt>
    <dgm:pt modelId="{0438DD5E-19CA-48A8-9181-20E93938437C}" type="pres">
      <dgm:prSet presAssocID="{94A7873C-1EC3-44AA-994D-2E2E023FDB9A}" presName="wedgeRectCallout1" presStyleLbl="node1" presStyleIdx="4" presStyleCnt="7">
        <dgm:presLayoutVars>
          <dgm:bulletEnabled val="1"/>
        </dgm:presLayoutVars>
      </dgm:prSet>
      <dgm:spPr/>
    </dgm:pt>
    <dgm:pt modelId="{8CA1EC0B-9E4D-4F4D-B76D-3954A4AD0B0D}" type="pres">
      <dgm:prSet presAssocID="{1D250248-0B9A-4B36-BCE0-229363C568E6}" presName="sibTrans" presStyleCnt="0"/>
      <dgm:spPr/>
    </dgm:pt>
    <dgm:pt modelId="{3411D250-B3D0-4F04-B6DD-9B2DB9D56018}" type="pres">
      <dgm:prSet presAssocID="{D64900FF-33B0-49F2-98A1-838C2AF8DD35}" presName="composite" presStyleCnt="0"/>
      <dgm:spPr/>
    </dgm:pt>
    <dgm:pt modelId="{F5B5F9D7-5175-4798-A72B-67F84F8428AD}" type="pres">
      <dgm:prSet presAssocID="{D64900FF-33B0-49F2-98A1-838C2AF8DD35}" presName="rect1" presStyleLbl="bgImgPlace1" presStyleIdx="5" presStyleCnt="7"/>
      <dgm:spPr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DD0316B9-1CFA-41A9-A8A5-172E1C070795}" type="pres">
      <dgm:prSet presAssocID="{D64900FF-33B0-49F2-98A1-838C2AF8DD35}" presName="wedgeRectCallout1" presStyleLbl="node1" presStyleIdx="5" presStyleCnt="7">
        <dgm:presLayoutVars>
          <dgm:bulletEnabled val="1"/>
        </dgm:presLayoutVars>
      </dgm:prSet>
      <dgm:spPr/>
    </dgm:pt>
    <dgm:pt modelId="{147A476D-A795-4116-AAD6-9AB1EA854DE6}" type="pres">
      <dgm:prSet presAssocID="{930A2698-BE2C-477C-BB27-6380435D727C}" presName="sibTrans" presStyleCnt="0"/>
      <dgm:spPr/>
    </dgm:pt>
    <dgm:pt modelId="{B60BADB3-E507-4410-A45A-8B5376CBCCA3}" type="pres">
      <dgm:prSet presAssocID="{6FE999C6-5577-437D-8D94-C5A0115649A2}" presName="composite" presStyleCnt="0"/>
      <dgm:spPr/>
    </dgm:pt>
    <dgm:pt modelId="{823DC8F3-1376-442A-8ED4-9A2852B43B14}" type="pres">
      <dgm:prSet presAssocID="{6FE999C6-5577-437D-8D94-C5A0115649A2}" presName="rect1" presStyleLbl="bgImgPlace1" presStyleIdx="6" presStyleCnt="7"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  <dgm:pt modelId="{75BEBA1D-0383-4105-987E-C53479F2D193}" type="pres">
      <dgm:prSet presAssocID="{6FE999C6-5577-437D-8D94-C5A0115649A2}" presName="wedgeRectCallout1" presStyleLbl="node1" presStyleIdx="6" presStyleCnt="7">
        <dgm:presLayoutVars>
          <dgm:bulletEnabled val="1"/>
        </dgm:presLayoutVars>
      </dgm:prSet>
      <dgm:spPr/>
    </dgm:pt>
  </dgm:ptLst>
  <dgm:cxnLst>
    <dgm:cxn modelId="{82935316-7FF3-42BB-8BBB-7D69C71FA9A4}" type="presOf" srcId="{6FE999C6-5577-437D-8D94-C5A0115649A2}" destId="{75BEBA1D-0383-4105-987E-C53479F2D193}" srcOrd="0" destOrd="0" presId="urn:microsoft.com/office/officeart/2008/layout/BendingPictureCaptionList"/>
    <dgm:cxn modelId="{0DBE5E2D-D4C9-4C13-9249-C4F7951AFA2E}" srcId="{89B2B50F-7B24-45D0-8034-FE7DC119F009}" destId="{6FE999C6-5577-437D-8D94-C5A0115649A2}" srcOrd="6" destOrd="0" parTransId="{893D6B24-8EA3-49CB-90A9-98B0CE71FC58}" sibTransId="{569AF637-0FB0-4EBE-A468-C7BB7E4EA42F}"/>
    <dgm:cxn modelId="{67E80C30-E698-41DE-BB8F-C6A8C9CB34D6}" srcId="{89B2B50F-7B24-45D0-8034-FE7DC119F009}" destId="{6AD7E04F-F399-4BB4-9237-D63E16CAC92E}" srcOrd="3" destOrd="0" parTransId="{EA0C682F-D01C-456D-AFC8-218EFA8FC713}" sibTransId="{24B823DE-5995-4BCF-BD1D-10B799FD3E07}"/>
    <dgm:cxn modelId="{78D1495D-E377-49A3-A95C-6E9617827185}" type="presOf" srcId="{94A7873C-1EC3-44AA-994D-2E2E023FDB9A}" destId="{0438DD5E-19CA-48A8-9181-20E93938437C}" srcOrd="0" destOrd="0" presId="urn:microsoft.com/office/officeart/2008/layout/BendingPictureCaptionList"/>
    <dgm:cxn modelId="{6EAF0544-645B-481A-9EC9-2744E06C4411}" type="presOf" srcId="{1EDA74E5-5894-4D4D-BB87-BFCE340A7A3C}" destId="{088FB7D2-25D8-4AA8-A7E9-F7527217143B}" srcOrd="0" destOrd="0" presId="urn:microsoft.com/office/officeart/2008/layout/BendingPictureCaptionList"/>
    <dgm:cxn modelId="{1BE8B975-E17E-4352-AD7D-BD770289E561}" type="presOf" srcId="{6AD7E04F-F399-4BB4-9237-D63E16CAC92E}" destId="{DD9F95BA-4CD2-4C26-AE47-585BE40C5393}" srcOrd="0" destOrd="0" presId="urn:microsoft.com/office/officeart/2008/layout/BendingPictureCaptionList"/>
    <dgm:cxn modelId="{993F0158-9D69-428A-AD67-4EE517D33637}" srcId="{89B2B50F-7B24-45D0-8034-FE7DC119F009}" destId="{D64900FF-33B0-49F2-98A1-838C2AF8DD35}" srcOrd="5" destOrd="0" parTransId="{6B5D6272-319F-4A1E-8FBF-1FE6C3CEA5DE}" sibTransId="{930A2698-BE2C-477C-BB27-6380435D727C}"/>
    <dgm:cxn modelId="{EEA9E158-3DA9-4F79-9DED-1DA197FB234F}" srcId="{89B2B50F-7B24-45D0-8034-FE7DC119F009}" destId="{EF526AF7-F9FC-457F-B076-3892176BE3C9}" srcOrd="1" destOrd="0" parTransId="{E0B83BEA-B1AC-49E1-A0ED-2B1BAD113FD6}" sibTransId="{051AB52C-AB31-4D8D-AE58-DEA2B0459F40}"/>
    <dgm:cxn modelId="{446CB584-4F8F-4529-B441-4F7B547DD5AD}" type="presOf" srcId="{D64900FF-33B0-49F2-98A1-838C2AF8DD35}" destId="{DD0316B9-1CFA-41A9-A8A5-172E1C070795}" srcOrd="0" destOrd="0" presId="urn:microsoft.com/office/officeart/2008/layout/BendingPictureCaptionList"/>
    <dgm:cxn modelId="{957DD2B3-55A8-4CA8-9241-313E8EF4849F}" srcId="{89B2B50F-7B24-45D0-8034-FE7DC119F009}" destId="{1EDA74E5-5894-4D4D-BB87-BFCE340A7A3C}" srcOrd="2" destOrd="0" parTransId="{879793F3-D4C1-401C-99C5-F71CC00C069F}" sibTransId="{2FED3232-EDAD-41AE-9114-5A47EE261C81}"/>
    <dgm:cxn modelId="{1CB240B8-B519-45D4-9E0E-9FB30A971ADE}" type="presOf" srcId="{EF526AF7-F9FC-457F-B076-3892176BE3C9}" destId="{F350A297-9E52-4495-B7C0-EAFDC4993FEA}" srcOrd="0" destOrd="0" presId="urn:microsoft.com/office/officeart/2008/layout/BendingPictureCaptionList"/>
    <dgm:cxn modelId="{A85C4BBD-ECEB-40F7-9BA7-7E6F8C20EB15}" srcId="{89B2B50F-7B24-45D0-8034-FE7DC119F009}" destId="{0B342ED7-C8B0-4EC7-8A7F-0BE98F139E4D}" srcOrd="0" destOrd="0" parTransId="{807BE839-690B-4CC3-864F-FBA5B99CD78D}" sibTransId="{6A26567F-0A2D-45A2-B77B-3DF33CE29CD3}"/>
    <dgm:cxn modelId="{85A53CD7-B7B8-499D-AA9E-099C878838FF}" srcId="{89B2B50F-7B24-45D0-8034-FE7DC119F009}" destId="{94A7873C-1EC3-44AA-994D-2E2E023FDB9A}" srcOrd="4" destOrd="0" parTransId="{346F9504-E600-4A46-BA57-371BDDFB960D}" sibTransId="{1D250248-0B9A-4B36-BCE0-229363C568E6}"/>
    <dgm:cxn modelId="{CCD7B8E4-DE64-4526-9B77-55465E5F286F}" type="presOf" srcId="{0B342ED7-C8B0-4EC7-8A7F-0BE98F139E4D}" destId="{4DB6B484-F8B6-42C0-8F7A-F93059B7A95C}" srcOrd="0" destOrd="0" presId="urn:microsoft.com/office/officeart/2008/layout/BendingPictureCaptionList"/>
    <dgm:cxn modelId="{8E764AE7-9F96-4E92-91F7-3B88ECF1DE6A}" type="presOf" srcId="{89B2B50F-7B24-45D0-8034-FE7DC119F009}" destId="{FBE04CE4-9B06-4630-9B93-ACCD53054085}" srcOrd="0" destOrd="0" presId="urn:microsoft.com/office/officeart/2008/layout/BendingPictureCaptionList"/>
    <dgm:cxn modelId="{96B71E1A-85A5-440D-8C3F-4ACDF7F5A1C0}" type="presParOf" srcId="{FBE04CE4-9B06-4630-9B93-ACCD53054085}" destId="{FC035CD5-0C2D-4B40-8F03-0E31A5DA516E}" srcOrd="0" destOrd="0" presId="urn:microsoft.com/office/officeart/2008/layout/BendingPictureCaptionList"/>
    <dgm:cxn modelId="{8EFAC415-4C41-4679-B0E8-EA5DF24D9716}" type="presParOf" srcId="{FC035CD5-0C2D-4B40-8F03-0E31A5DA516E}" destId="{B47457E2-4A3A-407B-88AA-73BD603D5D32}" srcOrd="0" destOrd="0" presId="urn:microsoft.com/office/officeart/2008/layout/BendingPictureCaptionList"/>
    <dgm:cxn modelId="{825A19B8-BBA2-4F71-A4AA-971F4AF8CF79}" type="presParOf" srcId="{FC035CD5-0C2D-4B40-8F03-0E31A5DA516E}" destId="{4DB6B484-F8B6-42C0-8F7A-F93059B7A95C}" srcOrd="1" destOrd="0" presId="urn:microsoft.com/office/officeart/2008/layout/BendingPictureCaptionList"/>
    <dgm:cxn modelId="{842E44AF-3ECE-4867-8054-C15E3D31AFA1}" type="presParOf" srcId="{FBE04CE4-9B06-4630-9B93-ACCD53054085}" destId="{30D616D3-6243-4C52-BE20-48097D922500}" srcOrd="1" destOrd="0" presId="urn:microsoft.com/office/officeart/2008/layout/BendingPictureCaptionList"/>
    <dgm:cxn modelId="{407AAB4C-8FD0-48B1-BF9C-F8B123BBB900}" type="presParOf" srcId="{FBE04CE4-9B06-4630-9B93-ACCD53054085}" destId="{1657F66B-E551-483E-86B9-764EE49ED76B}" srcOrd="2" destOrd="0" presId="urn:microsoft.com/office/officeart/2008/layout/BendingPictureCaptionList"/>
    <dgm:cxn modelId="{E8781B23-6AF8-4A1D-A821-9D60071C078E}" type="presParOf" srcId="{1657F66B-E551-483E-86B9-764EE49ED76B}" destId="{584BF80F-0485-464D-811B-C69C27B4E33D}" srcOrd="0" destOrd="0" presId="urn:microsoft.com/office/officeart/2008/layout/BendingPictureCaptionList"/>
    <dgm:cxn modelId="{964851D0-16D3-42C9-869D-B063C24A366F}" type="presParOf" srcId="{1657F66B-E551-483E-86B9-764EE49ED76B}" destId="{F350A297-9E52-4495-B7C0-EAFDC4993FEA}" srcOrd="1" destOrd="0" presId="urn:microsoft.com/office/officeart/2008/layout/BendingPictureCaptionList"/>
    <dgm:cxn modelId="{43D872BA-6593-4467-8A73-BB437F1F2C8E}" type="presParOf" srcId="{FBE04CE4-9B06-4630-9B93-ACCD53054085}" destId="{C7410112-0FB2-4412-9F1F-600C7A9DC88C}" srcOrd="3" destOrd="0" presId="urn:microsoft.com/office/officeart/2008/layout/BendingPictureCaptionList"/>
    <dgm:cxn modelId="{7477D569-CEA8-4907-BDF6-60C1E99063E7}" type="presParOf" srcId="{FBE04CE4-9B06-4630-9B93-ACCD53054085}" destId="{AFF3B010-0E8D-4F53-8B6B-44A2433B7EB1}" srcOrd="4" destOrd="0" presId="urn:microsoft.com/office/officeart/2008/layout/BendingPictureCaptionList"/>
    <dgm:cxn modelId="{B0C5166A-FA5C-4436-A9A1-CF572CDBDA79}" type="presParOf" srcId="{AFF3B010-0E8D-4F53-8B6B-44A2433B7EB1}" destId="{73D36B45-4A95-4CA2-92D6-4C6A830A85A4}" srcOrd="0" destOrd="0" presId="urn:microsoft.com/office/officeart/2008/layout/BendingPictureCaptionList"/>
    <dgm:cxn modelId="{096A34F8-28C0-45AE-B8A1-0A6F250D35BD}" type="presParOf" srcId="{AFF3B010-0E8D-4F53-8B6B-44A2433B7EB1}" destId="{088FB7D2-25D8-4AA8-A7E9-F7527217143B}" srcOrd="1" destOrd="0" presId="urn:microsoft.com/office/officeart/2008/layout/BendingPictureCaptionList"/>
    <dgm:cxn modelId="{AC4DE773-9EA4-432D-A010-741524CB0BCD}" type="presParOf" srcId="{FBE04CE4-9B06-4630-9B93-ACCD53054085}" destId="{C06567AA-908F-4EE1-A033-2B816FF4EFF5}" srcOrd="5" destOrd="0" presId="urn:microsoft.com/office/officeart/2008/layout/BendingPictureCaptionList"/>
    <dgm:cxn modelId="{66054A2E-3535-453F-A2C0-8552FE7D693F}" type="presParOf" srcId="{FBE04CE4-9B06-4630-9B93-ACCD53054085}" destId="{C17015AC-91F8-48E5-98DA-1684EF06CEB3}" srcOrd="6" destOrd="0" presId="urn:microsoft.com/office/officeart/2008/layout/BendingPictureCaptionList"/>
    <dgm:cxn modelId="{20324E21-006F-45F0-A4A7-5DCE8849A2D6}" type="presParOf" srcId="{C17015AC-91F8-48E5-98DA-1684EF06CEB3}" destId="{0A851C7A-6DD9-4A2C-8C7D-F36A93733A1D}" srcOrd="0" destOrd="0" presId="urn:microsoft.com/office/officeart/2008/layout/BendingPictureCaptionList"/>
    <dgm:cxn modelId="{824D8984-D178-4BDC-BD57-7660AA0E81F4}" type="presParOf" srcId="{C17015AC-91F8-48E5-98DA-1684EF06CEB3}" destId="{DD9F95BA-4CD2-4C26-AE47-585BE40C5393}" srcOrd="1" destOrd="0" presId="urn:microsoft.com/office/officeart/2008/layout/BendingPictureCaptionList"/>
    <dgm:cxn modelId="{1551CAFE-294C-4364-957A-12C550BA642F}" type="presParOf" srcId="{FBE04CE4-9B06-4630-9B93-ACCD53054085}" destId="{A8942080-62D6-4DD8-B63C-3A421DC9CA76}" srcOrd="7" destOrd="0" presId="urn:microsoft.com/office/officeart/2008/layout/BendingPictureCaptionList"/>
    <dgm:cxn modelId="{939917C6-B89B-44DB-BEC7-0C495A4E7F6F}" type="presParOf" srcId="{FBE04CE4-9B06-4630-9B93-ACCD53054085}" destId="{57F9B7B7-F716-4656-8B60-5CA610FDD482}" srcOrd="8" destOrd="0" presId="urn:microsoft.com/office/officeart/2008/layout/BendingPictureCaptionList"/>
    <dgm:cxn modelId="{61F5B470-403F-4397-903D-77B9FAA65CAD}" type="presParOf" srcId="{57F9B7B7-F716-4656-8B60-5CA610FDD482}" destId="{5A8CDD71-A5E7-4947-A365-0B2998CF7995}" srcOrd="0" destOrd="0" presId="urn:microsoft.com/office/officeart/2008/layout/BendingPictureCaptionList"/>
    <dgm:cxn modelId="{E0774CDC-18A4-4056-A969-DD6D664418EE}" type="presParOf" srcId="{57F9B7B7-F716-4656-8B60-5CA610FDD482}" destId="{0438DD5E-19CA-48A8-9181-20E93938437C}" srcOrd="1" destOrd="0" presId="urn:microsoft.com/office/officeart/2008/layout/BendingPictureCaptionList"/>
    <dgm:cxn modelId="{05F165E1-F50B-439A-9DB4-9FA9B5DBB0E0}" type="presParOf" srcId="{FBE04CE4-9B06-4630-9B93-ACCD53054085}" destId="{8CA1EC0B-9E4D-4F4D-B76D-3954A4AD0B0D}" srcOrd="9" destOrd="0" presId="urn:microsoft.com/office/officeart/2008/layout/BendingPictureCaptionList"/>
    <dgm:cxn modelId="{63F05FB5-30D9-4D2E-9E25-0ED9E79C0E1F}" type="presParOf" srcId="{FBE04CE4-9B06-4630-9B93-ACCD53054085}" destId="{3411D250-B3D0-4F04-B6DD-9B2DB9D56018}" srcOrd="10" destOrd="0" presId="urn:microsoft.com/office/officeart/2008/layout/BendingPictureCaptionList"/>
    <dgm:cxn modelId="{F338E63B-7E13-4123-A473-06B6E4052EBF}" type="presParOf" srcId="{3411D250-B3D0-4F04-B6DD-9B2DB9D56018}" destId="{F5B5F9D7-5175-4798-A72B-67F84F8428AD}" srcOrd="0" destOrd="0" presId="urn:microsoft.com/office/officeart/2008/layout/BendingPictureCaptionList"/>
    <dgm:cxn modelId="{518609B8-DEDC-4DDF-977E-8D4605D2D203}" type="presParOf" srcId="{3411D250-B3D0-4F04-B6DD-9B2DB9D56018}" destId="{DD0316B9-1CFA-41A9-A8A5-172E1C070795}" srcOrd="1" destOrd="0" presId="urn:microsoft.com/office/officeart/2008/layout/BendingPictureCaptionList"/>
    <dgm:cxn modelId="{C584722C-B754-4ABC-BD39-04E9CAD8EA7C}" type="presParOf" srcId="{FBE04CE4-9B06-4630-9B93-ACCD53054085}" destId="{147A476D-A795-4116-AAD6-9AB1EA854DE6}" srcOrd="11" destOrd="0" presId="urn:microsoft.com/office/officeart/2008/layout/BendingPictureCaptionList"/>
    <dgm:cxn modelId="{3ADC915D-A954-4383-A0F4-920C424C644D}" type="presParOf" srcId="{FBE04CE4-9B06-4630-9B93-ACCD53054085}" destId="{B60BADB3-E507-4410-A45A-8B5376CBCCA3}" srcOrd="12" destOrd="0" presId="urn:microsoft.com/office/officeart/2008/layout/BendingPictureCaptionList"/>
    <dgm:cxn modelId="{D611E6A7-14F3-4D8D-8EBA-ECE12085E98A}" type="presParOf" srcId="{B60BADB3-E507-4410-A45A-8B5376CBCCA3}" destId="{823DC8F3-1376-442A-8ED4-9A2852B43B14}" srcOrd="0" destOrd="0" presId="urn:microsoft.com/office/officeart/2008/layout/BendingPictureCaptionList"/>
    <dgm:cxn modelId="{AC56B2EF-F56F-45B4-BC91-5099B11AAE19}" type="presParOf" srcId="{B60BADB3-E507-4410-A45A-8B5376CBCCA3}" destId="{75BEBA1D-0383-4105-987E-C53479F2D193}" srcOrd="1" destOrd="0" presId="urn:microsoft.com/office/officeart/2008/layout/BendingPictureCaption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4BF91A-A3BD-451A-A013-D510FA9BF784}">
      <dsp:nvSpPr>
        <dsp:cNvPr id="0" name=""/>
        <dsp:cNvSpPr/>
      </dsp:nvSpPr>
      <dsp:spPr>
        <a:xfrm>
          <a:off x="-4045161" y="-620919"/>
          <a:ext cx="4820437" cy="4820437"/>
        </a:xfrm>
        <a:prstGeom prst="blockArc">
          <a:avLst>
            <a:gd name="adj1" fmla="val 18900000"/>
            <a:gd name="adj2" fmla="val 2700000"/>
            <a:gd name="adj3" fmla="val 448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7C089E-495D-43DA-B2C5-57DE952AE6A0}">
      <dsp:nvSpPr>
        <dsp:cNvPr id="0" name=""/>
        <dsp:cNvSpPr/>
      </dsp:nvSpPr>
      <dsp:spPr>
        <a:xfrm>
          <a:off x="289941" y="188449"/>
          <a:ext cx="3904338" cy="3767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99049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System Overview + Testbeds</a:t>
          </a:r>
          <a:endParaRPr lang="pt-BR" sz="2000" kern="1200" dirty="0"/>
        </a:p>
      </dsp:txBody>
      <dsp:txXfrm>
        <a:off x="289941" y="188449"/>
        <a:ext cx="3904338" cy="376754"/>
      </dsp:txXfrm>
    </dsp:sp>
    <dsp:sp modelId="{EFF41434-9168-4988-AFD6-41842455B53E}">
      <dsp:nvSpPr>
        <dsp:cNvPr id="0" name=""/>
        <dsp:cNvSpPr/>
      </dsp:nvSpPr>
      <dsp:spPr>
        <a:xfrm>
          <a:off x="54469" y="141354"/>
          <a:ext cx="470943" cy="47094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F60AF106-2ACA-4300-A3B9-0B0A2A194295}">
      <dsp:nvSpPr>
        <dsp:cNvPr id="0" name=""/>
        <dsp:cNvSpPr/>
      </dsp:nvSpPr>
      <dsp:spPr>
        <a:xfrm>
          <a:off x="599848" y="753509"/>
          <a:ext cx="3594431" cy="3767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99049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Attack Scripts</a:t>
          </a:r>
          <a:endParaRPr lang="pt-BR" sz="2000" kern="1200" dirty="0"/>
        </a:p>
      </dsp:txBody>
      <dsp:txXfrm>
        <a:off x="599848" y="753509"/>
        <a:ext cx="3594431" cy="376754"/>
      </dsp:txXfrm>
    </dsp:sp>
    <dsp:sp modelId="{0C513A67-19A9-465F-B87F-50C88FDAE172}">
      <dsp:nvSpPr>
        <dsp:cNvPr id="0" name=""/>
        <dsp:cNvSpPr/>
      </dsp:nvSpPr>
      <dsp:spPr>
        <a:xfrm>
          <a:off x="364376" y="706415"/>
          <a:ext cx="470943" cy="47094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E615A17B-6D47-4DD4-B0C2-50D475AECFB4}">
      <dsp:nvSpPr>
        <dsp:cNvPr id="0" name=""/>
        <dsp:cNvSpPr/>
      </dsp:nvSpPr>
      <dsp:spPr>
        <a:xfrm>
          <a:off x="741560" y="1318570"/>
          <a:ext cx="3452718" cy="3767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99049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Datalogger</a:t>
          </a:r>
          <a:endParaRPr lang="pt-BR" sz="2000" kern="1200" dirty="0"/>
        </a:p>
      </dsp:txBody>
      <dsp:txXfrm>
        <a:off x="741560" y="1318570"/>
        <a:ext cx="3452718" cy="376754"/>
      </dsp:txXfrm>
    </dsp:sp>
    <dsp:sp modelId="{045C4009-21FA-4038-BE7F-1C67E1F02E62}">
      <dsp:nvSpPr>
        <dsp:cNvPr id="0" name=""/>
        <dsp:cNvSpPr/>
      </dsp:nvSpPr>
      <dsp:spPr>
        <a:xfrm>
          <a:off x="506089" y="1271476"/>
          <a:ext cx="470943" cy="47094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46F2CD35-32B9-426B-BF02-32CF0447E500}">
      <dsp:nvSpPr>
        <dsp:cNvPr id="0" name=""/>
        <dsp:cNvSpPr/>
      </dsp:nvSpPr>
      <dsp:spPr>
        <a:xfrm>
          <a:off x="741560" y="1883273"/>
          <a:ext cx="3452718" cy="3767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99049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Github</a:t>
          </a:r>
          <a:r>
            <a:rPr lang="en-US" sz="2000" kern="1200" dirty="0"/>
            <a:t> Repository</a:t>
          </a:r>
          <a:endParaRPr lang="pt-BR" sz="2000" kern="1200" dirty="0"/>
        </a:p>
      </dsp:txBody>
      <dsp:txXfrm>
        <a:off x="741560" y="1883273"/>
        <a:ext cx="3452718" cy="376754"/>
      </dsp:txXfrm>
    </dsp:sp>
    <dsp:sp modelId="{7F9B909A-462B-4707-B694-5DB49B1E4A23}">
      <dsp:nvSpPr>
        <dsp:cNvPr id="0" name=""/>
        <dsp:cNvSpPr/>
      </dsp:nvSpPr>
      <dsp:spPr>
        <a:xfrm>
          <a:off x="506089" y="1836179"/>
          <a:ext cx="470943" cy="47094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471E6AC7-B1B7-4B8C-8EE0-4EE47F0A7ADB}">
      <dsp:nvSpPr>
        <dsp:cNvPr id="0" name=""/>
        <dsp:cNvSpPr/>
      </dsp:nvSpPr>
      <dsp:spPr>
        <a:xfrm>
          <a:off x="599848" y="2448334"/>
          <a:ext cx="3594431" cy="3767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99049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Current Work &amp; Future Work</a:t>
          </a:r>
          <a:endParaRPr lang="pt-BR" sz="2000" kern="1200" dirty="0"/>
        </a:p>
      </dsp:txBody>
      <dsp:txXfrm>
        <a:off x="599848" y="2448334"/>
        <a:ext cx="3594431" cy="376754"/>
      </dsp:txXfrm>
    </dsp:sp>
    <dsp:sp modelId="{DF33560E-047A-4248-88B6-81F033E7E24C}">
      <dsp:nvSpPr>
        <dsp:cNvPr id="0" name=""/>
        <dsp:cNvSpPr/>
      </dsp:nvSpPr>
      <dsp:spPr>
        <a:xfrm>
          <a:off x="364376" y="2401239"/>
          <a:ext cx="470943" cy="47094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B69265D4-E597-4100-BEB8-9D3A87AF937B}">
      <dsp:nvSpPr>
        <dsp:cNvPr id="0" name=""/>
        <dsp:cNvSpPr/>
      </dsp:nvSpPr>
      <dsp:spPr>
        <a:xfrm>
          <a:off x="289941" y="3013395"/>
          <a:ext cx="3904338" cy="3767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99049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List of Testbeds</a:t>
          </a:r>
          <a:endParaRPr lang="pt-BR" sz="2000" kern="1200" dirty="0"/>
        </a:p>
      </dsp:txBody>
      <dsp:txXfrm>
        <a:off x="289941" y="3013395"/>
        <a:ext cx="3904338" cy="376754"/>
      </dsp:txXfrm>
    </dsp:sp>
    <dsp:sp modelId="{C17BA162-DE72-4E03-88E5-DF948EA904B6}">
      <dsp:nvSpPr>
        <dsp:cNvPr id="0" name=""/>
        <dsp:cNvSpPr/>
      </dsp:nvSpPr>
      <dsp:spPr>
        <a:xfrm>
          <a:off x="54469" y="2966300"/>
          <a:ext cx="470943" cy="47094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7457E2-4A3A-407B-88AA-73BD603D5D32}">
      <dsp:nvSpPr>
        <dsp:cNvPr id="0" name=""/>
        <dsp:cNvSpPr/>
      </dsp:nvSpPr>
      <dsp:spPr>
        <a:xfrm>
          <a:off x="485524" y="333"/>
          <a:ext cx="1755709" cy="14045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7000" r="-37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DB6B484-F8B6-42C0-8F7A-F93059B7A95C}">
      <dsp:nvSpPr>
        <dsp:cNvPr id="0" name=""/>
        <dsp:cNvSpPr/>
      </dsp:nvSpPr>
      <dsp:spPr>
        <a:xfrm>
          <a:off x="643538" y="1264444"/>
          <a:ext cx="1562581" cy="49159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bg2">
            <a:lumMod val="60000"/>
            <a:lumOff val="4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Water Tank</a:t>
          </a:r>
          <a:endParaRPr lang="en-US" sz="1500" kern="1200" dirty="0"/>
        </a:p>
      </dsp:txBody>
      <dsp:txXfrm>
        <a:off x="643538" y="1264444"/>
        <a:ext cx="1562581" cy="491598"/>
      </dsp:txXfrm>
    </dsp:sp>
    <dsp:sp modelId="{584BF80F-0485-464D-811B-C69C27B4E33D}">
      <dsp:nvSpPr>
        <dsp:cNvPr id="0" name=""/>
        <dsp:cNvSpPr/>
      </dsp:nvSpPr>
      <dsp:spPr>
        <a:xfrm>
          <a:off x="2416804" y="333"/>
          <a:ext cx="1755709" cy="140456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350A297-9E52-4495-B7C0-EAFDC4993FEA}">
      <dsp:nvSpPr>
        <dsp:cNvPr id="0" name=""/>
        <dsp:cNvSpPr/>
      </dsp:nvSpPr>
      <dsp:spPr>
        <a:xfrm>
          <a:off x="2574818" y="1264444"/>
          <a:ext cx="1562581" cy="49159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Gas Pipeline</a:t>
          </a:r>
          <a:endParaRPr lang="en-US" sz="1500" kern="1200" dirty="0"/>
        </a:p>
      </dsp:txBody>
      <dsp:txXfrm>
        <a:off x="2574818" y="1264444"/>
        <a:ext cx="1562581" cy="491598"/>
      </dsp:txXfrm>
    </dsp:sp>
    <dsp:sp modelId="{73D36B45-4A95-4CA2-92D6-4C6A830A85A4}">
      <dsp:nvSpPr>
        <dsp:cNvPr id="0" name=""/>
        <dsp:cNvSpPr/>
      </dsp:nvSpPr>
      <dsp:spPr>
        <a:xfrm>
          <a:off x="4348085" y="333"/>
          <a:ext cx="1755709" cy="14045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88FB7D2-25D8-4AA8-A7E9-F7527217143B}">
      <dsp:nvSpPr>
        <dsp:cNvPr id="0" name=""/>
        <dsp:cNvSpPr/>
      </dsp:nvSpPr>
      <dsp:spPr>
        <a:xfrm>
          <a:off x="4506099" y="1264444"/>
          <a:ext cx="1562581" cy="49159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tx2">
            <a:lumMod val="5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Heat Exchanger</a:t>
          </a:r>
          <a:endParaRPr lang="en-US" sz="1500" kern="1200" dirty="0"/>
        </a:p>
      </dsp:txBody>
      <dsp:txXfrm>
        <a:off x="4506099" y="1264444"/>
        <a:ext cx="1562581" cy="491598"/>
      </dsp:txXfrm>
    </dsp:sp>
    <dsp:sp modelId="{0A851C7A-6DD9-4A2C-8C7D-F36A93733A1D}">
      <dsp:nvSpPr>
        <dsp:cNvPr id="0" name=""/>
        <dsp:cNvSpPr/>
      </dsp:nvSpPr>
      <dsp:spPr>
        <a:xfrm>
          <a:off x="6279366" y="333"/>
          <a:ext cx="1755709" cy="1404567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D9F95BA-4CD2-4C26-AE47-585BE40C5393}">
      <dsp:nvSpPr>
        <dsp:cNvPr id="0" name=""/>
        <dsp:cNvSpPr/>
      </dsp:nvSpPr>
      <dsp:spPr>
        <a:xfrm>
          <a:off x="6437379" y="1264444"/>
          <a:ext cx="1562581" cy="49159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Robot Arm</a:t>
          </a:r>
          <a:endParaRPr lang="en-US" sz="1500" kern="1200" dirty="0"/>
        </a:p>
      </dsp:txBody>
      <dsp:txXfrm>
        <a:off x="6437379" y="1264444"/>
        <a:ext cx="1562581" cy="491598"/>
      </dsp:txXfrm>
    </dsp:sp>
    <dsp:sp modelId="{5A8CDD71-A5E7-4947-A365-0B2998CF7995}">
      <dsp:nvSpPr>
        <dsp:cNvPr id="0" name=""/>
        <dsp:cNvSpPr/>
      </dsp:nvSpPr>
      <dsp:spPr>
        <a:xfrm>
          <a:off x="2416804" y="1931613"/>
          <a:ext cx="1755709" cy="14045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438DD5E-19CA-48A8-9181-20E93938437C}">
      <dsp:nvSpPr>
        <dsp:cNvPr id="0" name=""/>
        <dsp:cNvSpPr/>
      </dsp:nvSpPr>
      <dsp:spPr>
        <a:xfrm>
          <a:off x="2574818" y="3195724"/>
          <a:ext cx="1562581" cy="49159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2">
            <a:lumMod val="60000"/>
            <a:lumOff val="4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HVAC</a:t>
          </a:r>
          <a:endParaRPr lang="en-US" sz="1500" kern="1200" dirty="0"/>
        </a:p>
      </dsp:txBody>
      <dsp:txXfrm>
        <a:off x="2574818" y="3195724"/>
        <a:ext cx="1562581" cy="491598"/>
      </dsp:txXfrm>
    </dsp:sp>
    <dsp:sp modelId="{823DC8F3-1376-442A-8ED4-9A2852B43B14}">
      <dsp:nvSpPr>
        <dsp:cNvPr id="0" name=""/>
        <dsp:cNvSpPr/>
      </dsp:nvSpPr>
      <dsp:spPr>
        <a:xfrm>
          <a:off x="4348085" y="1931613"/>
          <a:ext cx="1755709" cy="1404567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5BEBA1D-0383-4105-987E-C53479F2D193}">
      <dsp:nvSpPr>
        <dsp:cNvPr id="0" name=""/>
        <dsp:cNvSpPr/>
      </dsp:nvSpPr>
      <dsp:spPr>
        <a:xfrm>
          <a:off x="4506099" y="3195724"/>
          <a:ext cx="1562581" cy="49159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3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 err="1"/>
            <a:t>Lock</a:t>
          </a:r>
          <a:endParaRPr lang="en-US" sz="1500" kern="1200" dirty="0"/>
        </a:p>
      </dsp:txBody>
      <dsp:txXfrm>
        <a:off x="4506099" y="3195724"/>
        <a:ext cx="1562581" cy="4915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7457E2-4A3A-407B-88AA-73BD603D5D32}">
      <dsp:nvSpPr>
        <dsp:cNvPr id="0" name=""/>
        <dsp:cNvSpPr/>
      </dsp:nvSpPr>
      <dsp:spPr>
        <a:xfrm>
          <a:off x="485524" y="333"/>
          <a:ext cx="1755709" cy="14045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7000" r="-37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DB6B484-F8B6-42C0-8F7A-F93059B7A95C}">
      <dsp:nvSpPr>
        <dsp:cNvPr id="0" name=""/>
        <dsp:cNvSpPr/>
      </dsp:nvSpPr>
      <dsp:spPr>
        <a:xfrm>
          <a:off x="643538" y="1264444"/>
          <a:ext cx="1562581" cy="49159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bg2">
            <a:lumMod val="60000"/>
            <a:lumOff val="4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Water Tank</a:t>
          </a:r>
          <a:endParaRPr lang="en-US" sz="1500" kern="1200" dirty="0"/>
        </a:p>
      </dsp:txBody>
      <dsp:txXfrm>
        <a:off x="643538" y="1264444"/>
        <a:ext cx="1562581" cy="491598"/>
      </dsp:txXfrm>
    </dsp:sp>
    <dsp:sp modelId="{584BF80F-0485-464D-811B-C69C27B4E33D}">
      <dsp:nvSpPr>
        <dsp:cNvPr id="0" name=""/>
        <dsp:cNvSpPr/>
      </dsp:nvSpPr>
      <dsp:spPr>
        <a:xfrm>
          <a:off x="2416804" y="333"/>
          <a:ext cx="1755709" cy="140456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350A297-9E52-4495-B7C0-EAFDC4993FEA}">
      <dsp:nvSpPr>
        <dsp:cNvPr id="0" name=""/>
        <dsp:cNvSpPr/>
      </dsp:nvSpPr>
      <dsp:spPr>
        <a:xfrm>
          <a:off x="2574818" y="1264444"/>
          <a:ext cx="1562581" cy="49159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Gas Pipeline</a:t>
          </a:r>
          <a:endParaRPr lang="en-US" sz="1500" kern="1200" dirty="0"/>
        </a:p>
      </dsp:txBody>
      <dsp:txXfrm>
        <a:off x="2574818" y="1264444"/>
        <a:ext cx="1562581" cy="491598"/>
      </dsp:txXfrm>
    </dsp:sp>
    <dsp:sp modelId="{73D36B45-4A95-4CA2-92D6-4C6A830A85A4}">
      <dsp:nvSpPr>
        <dsp:cNvPr id="0" name=""/>
        <dsp:cNvSpPr/>
      </dsp:nvSpPr>
      <dsp:spPr>
        <a:xfrm>
          <a:off x="4348085" y="333"/>
          <a:ext cx="1755709" cy="14045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88FB7D2-25D8-4AA8-A7E9-F7527217143B}">
      <dsp:nvSpPr>
        <dsp:cNvPr id="0" name=""/>
        <dsp:cNvSpPr/>
      </dsp:nvSpPr>
      <dsp:spPr>
        <a:xfrm>
          <a:off x="4506099" y="1264444"/>
          <a:ext cx="1562581" cy="49159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tx2">
            <a:lumMod val="5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Heat Exchanger</a:t>
          </a:r>
          <a:endParaRPr lang="en-US" sz="1500" kern="1200" dirty="0"/>
        </a:p>
      </dsp:txBody>
      <dsp:txXfrm>
        <a:off x="4506099" y="1264444"/>
        <a:ext cx="1562581" cy="491598"/>
      </dsp:txXfrm>
    </dsp:sp>
    <dsp:sp modelId="{0A851C7A-6DD9-4A2C-8C7D-F36A93733A1D}">
      <dsp:nvSpPr>
        <dsp:cNvPr id="0" name=""/>
        <dsp:cNvSpPr/>
      </dsp:nvSpPr>
      <dsp:spPr>
        <a:xfrm>
          <a:off x="6279366" y="333"/>
          <a:ext cx="1755709" cy="1404567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D9F95BA-4CD2-4C26-AE47-585BE40C5393}">
      <dsp:nvSpPr>
        <dsp:cNvPr id="0" name=""/>
        <dsp:cNvSpPr/>
      </dsp:nvSpPr>
      <dsp:spPr>
        <a:xfrm>
          <a:off x="6437379" y="1264444"/>
          <a:ext cx="1562581" cy="49159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Robot Arm</a:t>
          </a:r>
          <a:endParaRPr lang="en-US" sz="1500" kern="1200" dirty="0"/>
        </a:p>
      </dsp:txBody>
      <dsp:txXfrm>
        <a:off x="6437379" y="1264444"/>
        <a:ext cx="1562581" cy="491598"/>
      </dsp:txXfrm>
    </dsp:sp>
    <dsp:sp modelId="{5A8CDD71-A5E7-4947-A365-0B2998CF7995}">
      <dsp:nvSpPr>
        <dsp:cNvPr id="0" name=""/>
        <dsp:cNvSpPr/>
      </dsp:nvSpPr>
      <dsp:spPr>
        <a:xfrm>
          <a:off x="1451164" y="1931613"/>
          <a:ext cx="1755709" cy="14045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438DD5E-19CA-48A8-9181-20E93938437C}">
      <dsp:nvSpPr>
        <dsp:cNvPr id="0" name=""/>
        <dsp:cNvSpPr/>
      </dsp:nvSpPr>
      <dsp:spPr>
        <a:xfrm>
          <a:off x="1609178" y="3195724"/>
          <a:ext cx="1562581" cy="49159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2">
            <a:lumMod val="60000"/>
            <a:lumOff val="4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HVAC</a:t>
          </a:r>
          <a:endParaRPr lang="en-US" sz="1500" kern="1200" dirty="0"/>
        </a:p>
      </dsp:txBody>
      <dsp:txXfrm>
        <a:off x="1609178" y="3195724"/>
        <a:ext cx="1562581" cy="491598"/>
      </dsp:txXfrm>
    </dsp:sp>
    <dsp:sp modelId="{F5B5F9D7-5175-4798-A72B-67F84F8428AD}">
      <dsp:nvSpPr>
        <dsp:cNvPr id="0" name=""/>
        <dsp:cNvSpPr/>
      </dsp:nvSpPr>
      <dsp:spPr>
        <a:xfrm>
          <a:off x="3382445" y="1931613"/>
          <a:ext cx="1755709" cy="1404567"/>
        </a:xfrm>
        <a:prstGeom prst="rect">
          <a:avLst/>
        </a:prstGeom>
        <a:blipFill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D0316B9-1CFA-41A9-A8A5-172E1C070795}">
      <dsp:nvSpPr>
        <dsp:cNvPr id="0" name=""/>
        <dsp:cNvSpPr/>
      </dsp:nvSpPr>
      <dsp:spPr>
        <a:xfrm>
          <a:off x="3540459" y="3195724"/>
          <a:ext cx="1562581" cy="49159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tx1">
            <a:lumMod val="75000"/>
            <a:lumOff val="2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 err="1"/>
            <a:t>Datalogger</a:t>
          </a:r>
          <a:endParaRPr lang="pt-BR" sz="1500" kern="1200" dirty="0"/>
        </a:p>
      </dsp:txBody>
      <dsp:txXfrm>
        <a:off x="3540459" y="3195724"/>
        <a:ext cx="1562581" cy="491598"/>
      </dsp:txXfrm>
    </dsp:sp>
    <dsp:sp modelId="{823DC8F3-1376-442A-8ED4-9A2852B43B14}">
      <dsp:nvSpPr>
        <dsp:cNvPr id="0" name=""/>
        <dsp:cNvSpPr/>
      </dsp:nvSpPr>
      <dsp:spPr>
        <a:xfrm>
          <a:off x="5313725" y="1931613"/>
          <a:ext cx="1755709" cy="140456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5BEBA1D-0383-4105-987E-C53479F2D193}">
      <dsp:nvSpPr>
        <dsp:cNvPr id="0" name=""/>
        <dsp:cNvSpPr/>
      </dsp:nvSpPr>
      <dsp:spPr>
        <a:xfrm>
          <a:off x="5471739" y="3195724"/>
          <a:ext cx="1562581" cy="49159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3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 err="1"/>
            <a:t>Lock</a:t>
          </a:r>
          <a:endParaRPr lang="en-US" sz="1500" kern="1200" dirty="0"/>
        </a:p>
      </dsp:txBody>
      <dsp:txXfrm>
        <a:off x="5471739" y="3195724"/>
        <a:ext cx="1562581" cy="4915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95412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7c191eef7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7c191eef7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76730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7c191eef7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7c191eef7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00720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7c191eef7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7c191eef7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29090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7c191eef7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87c191eef7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7c191eef7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7c191eef7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76005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7c191eef7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7c191eef7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4423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7c191eef7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7c191eef7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269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7c191eef7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7c191eef7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16862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7c191eef7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7c191eef7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4270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89796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7c191eef7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7c191eef7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75600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7c191eef7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7c191eef7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14452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7c191eef7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7c191eef7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1074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7c191eef7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7c191eef7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94717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7c191eef7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7c191eef7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9077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7f482a51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87f482a51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97986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7f482a51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87f482a51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20185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7c191eef7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7c191eef7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0124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7f482a51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87f482a51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30156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7c191eef7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7c191eef7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30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81506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7c191eef7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7c191eef7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4075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7f482a51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87f482a51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12795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7c191eef7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7c191eef7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2118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7c191eef7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87c191eef7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963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4952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7c191eef7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7c191eef7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8447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9181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7c191eef7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7c191eef7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2098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7c191eef7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7c191eef7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520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body" idx="1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body" idx="1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31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/>
            </a:lvl1pPr>
            <a:lvl2pPr marL="914400" lvl="1" indent="-406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/>
            </a:lvl2pPr>
            <a:lvl3pPr marL="1371600" lvl="2" indent="-381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marL="2286000" lvl="4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marL="2743200" lvl="5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marL="3200400" lvl="6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marL="3657600" lvl="7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marL="4114800" lvl="8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3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4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12" Type="http://schemas.microsoft.com/office/2007/relationships/hdphoto" Target="../media/hdphoto4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5" Type="http://schemas.openxmlformats.org/officeDocument/2006/relationships/image" Target="../media/image2.png"/><Relationship Id="rId10" Type="http://schemas.microsoft.com/office/2007/relationships/hdphoto" Target="../media/hdphoto3.wdp"/><Relationship Id="rId4" Type="http://schemas.openxmlformats.org/officeDocument/2006/relationships/slide" Target="slide14.xml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microsoft.com/office/2007/relationships/hdphoto" Target="../media/hdphoto1.wdp"/><Relationship Id="rId4" Type="http://schemas.openxmlformats.org/officeDocument/2006/relationships/diagramLayout" Target="../diagrams/layout3.xml"/><Relationship Id="rId9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" Target="slide14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openxmlformats.org/officeDocument/2006/relationships/slide" Target="slide14.xml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slide" Target="slide14.xml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Data" Target="../diagrams/data1.xml"/><Relationship Id="rId5" Type="http://schemas.microsoft.com/office/2007/relationships/hdphoto" Target="../media/hdphoto1.wdp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video" Target="about:blank" TargetMode="Externa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slide" Target="slide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slide" Target="slide14.xml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.png"/><Relationship Id="rId5" Type="http://schemas.openxmlformats.org/officeDocument/2006/relationships/slide" Target="slide14.xml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microsoft.com/office/2007/relationships/hdphoto" Target="../media/hdphoto3.wdp"/><Relationship Id="rId3" Type="http://schemas.openxmlformats.org/officeDocument/2006/relationships/slide" Target="slide14.xml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gif"/><Relationship Id="rId11" Type="http://schemas.openxmlformats.org/officeDocument/2006/relationships/image" Target="../media/image7.png"/><Relationship Id="rId5" Type="http://schemas.microsoft.com/office/2007/relationships/hdphoto" Target="../media/hdphoto1.wdp"/><Relationship Id="rId15" Type="http://schemas.microsoft.com/office/2007/relationships/hdphoto" Target="../media/hdphoto4.wdp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.gif"/><Relationship Id="rId1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.png"/><Relationship Id="rId5" Type="http://schemas.openxmlformats.org/officeDocument/2006/relationships/slide" Target="slide14.xml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microsoft.com/office/2007/relationships/hdphoto" Target="../media/hdphoto1.wdp"/><Relationship Id="rId4" Type="http://schemas.openxmlformats.org/officeDocument/2006/relationships/diagramLayout" Target="../diagrams/layout2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12" Type="http://schemas.microsoft.com/office/2007/relationships/hdphoto" Target="../media/hdphoto4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5" Type="http://schemas.openxmlformats.org/officeDocument/2006/relationships/image" Target="../media/image2.png"/><Relationship Id="rId10" Type="http://schemas.microsoft.com/office/2007/relationships/hdphoto" Target="../media/hdphoto3.wdp"/><Relationship Id="rId4" Type="http://schemas.openxmlformats.org/officeDocument/2006/relationships/slide" Target="slide14.xm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256959" y="1705487"/>
            <a:ext cx="8630079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 Collection of Datasets and Simulation Frameworks for Industrial Control System Research</a:t>
            </a:r>
          </a:p>
        </p:txBody>
      </p:sp>
      <p:pic>
        <p:nvPicPr>
          <p:cNvPr id="4" name="Picture 2" descr="UAH - The University of Alabama in Huntsville">
            <a:hlinkClick r:id="rId3" action="ppaction://hlinksldjump"/>
            <a:extLst>
              <a:ext uri="{FF2B5EF4-FFF2-40B4-BE49-F238E27FC236}">
                <a16:creationId xmlns:a16="http://schemas.microsoft.com/office/drawing/2014/main" id="{81A000AF-F968-4A06-917D-25012FC9D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2597C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047" y="-168816"/>
            <a:ext cx="3945902" cy="209380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1A35600D-B1C1-4CB7-9F60-0E0A3D81FE55}"/>
              </a:ext>
            </a:extLst>
          </p:cNvPr>
          <p:cNvCxnSpPr/>
          <p:nvPr/>
        </p:nvCxnSpPr>
        <p:spPr>
          <a:xfrm>
            <a:off x="408338" y="2834791"/>
            <a:ext cx="8327322" cy="0"/>
          </a:xfrm>
          <a:prstGeom prst="line">
            <a:avLst/>
          </a:prstGeom>
          <a:ln w="28575">
            <a:solidFill>
              <a:srgbClr val="10253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6546881D-78B5-4B7E-98C2-2C23053D6A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798" y="3108985"/>
            <a:ext cx="7772400" cy="1748762"/>
          </a:xfrm>
          <a:effectLst/>
        </p:spPr>
        <p:txBody>
          <a:bodyPr>
            <a:noAutofit/>
          </a:bodyPr>
          <a:lstStyle/>
          <a:p>
            <a:pPr>
              <a:spcBef>
                <a:spcPts val="0"/>
              </a:spcBef>
              <a:buClr>
                <a:srgbClr val="000000"/>
              </a:buClr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  <a:sym typeface="Arial"/>
              </a:rPr>
              <a:t>Dr. Thomas H. Morris</a:t>
            </a:r>
          </a:p>
          <a:p>
            <a:pPr>
              <a:spcBef>
                <a:spcPts val="0"/>
              </a:spcBef>
              <a:buClr>
                <a:srgbClr val="000000"/>
              </a:buClr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  <a:sym typeface="Arial"/>
              </a:rPr>
              <a:t>Electrical and Computer Engineering Department</a:t>
            </a:r>
          </a:p>
          <a:p>
            <a:pPr>
              <a:spcBef>
                <a:spcPts val="0"/>
              </a:spcBef>
              <a:buClr>
                <a:srgbClr val="000000"/>
              </a:buClr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  <a:sym typeface="Arial"/>
              </a:rPr>
              <a:t>University of Alabama in Huntsville</a:t>
            </a:r>
          </a:p>
          <a:p>
            <a:pPr>
              <a:spcBef>
                <a:spcPts val="0"/>
              </a:spcBef>
              <a:buClr>
                <a:srgbClr val="000000"/>
              </a:buClr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  <a:sym typeface="Arial"/>
              </a:rPr>
              <a:t>tommy.morris@uah.edu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m 43">
            <a:extLst>
              <a:ext uri="{FF2B5EF4-FFF2-40B4-BE49-F238E27FC236}">
                <a16:creationId xmlns:a16="http://schemas.microsoft.com/office/drawing/2014/main" id="{32C9A332-92DE-4785-886F-2FEC21D9A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598" y="1891485"/>
            <a:ext cx="6404089" cy="4803067"/>
          </a:xfrm>
          <a:prstGeom prst="rect">
            <a:avLst/>
          </a:prstGeom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4E0CD71B-4ED8-4E6D-8E42-D482BCB37F58}"/>
              </a:ext>
            </a:extLst>
          </p:cNvPr>
          <p:cNvCxnSpPr/>
          <p:nvPr/>
        </p:nvCxnSpPr>
        <p:spPr>
          <a:xfrm>
            <a:off x="0" y="829059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2" descr="UAH - The University of Alabama in Huntsville">
            <a:hlinkClick r:id="rId4" action="ppaction://hlinksldjump"/>
            <a:extLst>
              <a:ext uri="{FF2B5EF4-FFF2-40B4-BE49-F238E27FC236}">
                <a16:creationId xmlns:a16="http://schemas.microsoft.com/office/drawing/2014/main" id="{FC50C32A-16D6-4250-B8AD-A196AE872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rgbClr val="2597C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089" y="-87203"/>
            <a:ext cx="1748165" cy="9276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BBAD8B9-D8C6-403D-AE7E-0BFF709E53D5}"/>
              </a:ext>
            </a:extLst>
          </p:cNvPr>
          <p:cNvSpPr txBox="1"/>
          <p:nvPr/>
        </p:nvSpPr>
        <p:spPr>
          <a:xfrm>
            <a:off x="257938" y="16985"/>
            <a:ext cx="480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 Logs </a:t>
            </a:r>
            <a:r>
              <a:rPr lang="pt-BR" sz="4000" dirty="0" err="1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Instances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03D09E3-7160-4F55-8A41-B792AEACE3D8}"/>
              </a:ext>
            </a:extLst>
          </p:cNvPr>
          <p:cNvSpPr txBox="1"/>
          <p:nvPr/>
        </p:nvSpPr>
        <p:spPr>
          <a:xfrm>
            <a:off x="7975090" y="4655402"/>
            <a:ext cx="1168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Center for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Cybersecurity</a:t>
            </a:r>
            <a:endParaRPr lang="pt-BR" sz="800" dirty="0">
              <a:solidFill>
                <a:srgbClr val="10253F"/>
              </a:solidFill>
              <a:latin typeface="Bahnschrift Light SemiCondensed" panose="020B0502040204020203" pitchFamily="34" charset="0"/>
            </a:endParaRPr>
          </a:p>
          <a:p>
            <a:pPr algn="ctr"/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Research</a:t>
            </a:r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and</a:t>
            </a:r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Education</a:t>
            </a:r>
            <a:endParaRPr lang="en-US" sz="800" dirty="0">
              <a:solidFill>
                <a:srgbClr val="10253F"/>
              </a:solidFill>
              <a:latin typeface="Bahnschrift Light SemiCondensed" panose="020B0502040204020203" pitchFamily="34" charset="0"/>
            </a:endParaRPr>
          </a:p>
        </p:txBody>
      </p:sp>
      <p:pic>
        <p:nvPicPr>
          <p:cNvPr id="23" name="Imagem 22" descr="Uma imagem contendo eletrônico, computador&#10;&#10;Descrição gerada automaticamente">
            <a:extLst>
              <a:ext uri="{FF2B5EF4-FFF2-40B4-BE49-F238E27FC236}">
                <a16:creationId xmlns:a16="http://schemas.microsoft.com/office/drawing/2014/main" id="{55959816-F8CD-4AC4-946D-0BD51996DE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6216" y="981342"/>
            <a:ext cx="1692689" cy="14743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4" name="Imagem 23" descr="Uma imagem contendo computador&#10;&#10;Descrição gerada automaticamente">
            <a:extLst>
              <a:ext uri="{FF2B5EF4-FFF2-40B4-BE49-F238E27FC236}">
                <a16:creationId xmlns:a16="http://schemas.microsoft.com/office/drawing/2014/main" id="{B4175B0D-0D45-4BE9-9324-7818C75DC1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965" y="1109465"/>
            <a:ext cx="1561985" cy="13605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5" name="Agrupar 24">
            <a:extLst>
              <a:ext uri="{FF2B5EF4-FFF2-40B4-BE49-F238E27FC236}">
                <a16:creationId xmlns:a16="http://schemas.microsoft.com/office/drawing/2014/main" id="{E6069C70-6070-4156-99F6-F4E9B6E17D81}"/>
              </a:ext>
            </a:extLst>
          </p:cNvPr>
          <p:cNvGrpSpPr/>
          <p:nvPr/>
        </p:nvGrpSpPr>
        <p:grpSpPr>
          <a:xfrm>
            <a:off x="5865396" y="1579762"/>
            <a:ext cx="881395" cy="655363"/>
            <a:chOff x="5608920" y="4507573"/>
            <a:chExt cx="1032823" cy="767958"/>
          </a:xfrm>
        </p:grpSpPr>
        <p:sp>
          <p:nvSpPr>
            <p:cNvPr id="37" name="Seta: para a Direita 36">
              <a:extLst>
                <a:ext uri="{FF2B5EF4-FFF2-40B4-BE49-F238E27FC236}">
                  <a16:creationId xmlns:a16="http://schemas.microsoft.com/office/drawing/2014/main" id="{1C83C38E-E046-44AC-911E-911C8034FCD1}"/>
                </a:ext>
              </a:extLst>
            </p:cNvPr>
            <p:cNvSpPr/>
            <p:nvPr/>
          </p:nvSpPr>
          <p:spPr>
            <a:xfrm>
              <a:off x="5608920" y="4507573"/>
              <a:ext cx="967740" cy="15382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Seta: para a Direita 37">
              <a:extLst>
                <a:ext uri="{FF2B5EF4-FFF2-40B4-BE49-F238E27FC236}">
                  <a16:creationId xmlns:a16="http://schemas.microsoft.com/office/drawing/2014/main" id="{C8AC50D1-EFB6-40B5-945F-6EDFA66DF735}"/>
                </a:ext>
              </a:extLst>
            </p:cNvPr>
            <p:cNvSpPr/>
            <p:nvPr/>
          </p:nvSpPr>
          <p:spPr>
            <a:xfrm rot="10800000">
              <a:off x="5608920" y="4752379"/>
              <a:ext cx="967740" cy="15382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F68BC46F-6FBE-478F-9BAC-8DC20A1F6E75}"/>
                </a:ext>
              </a:extLst>
            </p:cNvPr>
            <p:cNvSpPr txBox="1"/>
            <p:nvPr/>
          </p:nvSpPr>
          <p:spPr>
            <a:xfrm>
              <a:off x="5633134" y="4906199"/>
              <a:ext cx="1008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badi" panose="020B0604020104020204" pitchFamily="34" charset="0"/>
                </a:rPr>
                <a:t>Network</a:t>
              </a:r>
              <a:endParaRPr lang="pt-BR" dirty="0">
                <a:latin typeface="Abadi" panose="020B0604020104020204" pitchFamily="34" charset="0"/>
              </a:endParaRP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3A4F82C6-64EC-4008-8401-0BF8540B20D5}"/>
              </a:ext>
            </a:extLst>
          </p:cNvPr>
          <p:cNvGrpSpPr/>
          <p:nvPr/>
        </p:nvGrpSpPr>
        <p:grpSpPr>
          <a:xfrm>
            <a:off x="2981637" y="1561730"/>
            <a:ext cx="1027625" cy="655363"/>
            <a:chOff x="2178119" y="4502719"/>
            <a:chExt cx="1204176" cy="767958"/>
          </a:xfrm>
        </p:grpSpPr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39EDE688-CBA9-492A-84D6-F975CEBBCE9C}"/>
                </a:ext>
              </a:extLst>
            </p:cNvPr>
            <p:cNvSpPr txBox="1"/>
            <p:nvPr/>
          </p:nvSpPr>
          <p:spPr>
            <a:xfrm>
              <a:off x="2178119" y="4901345"/>
              <a:ext cx="1204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badi" panose="020B0604020104020204" pitchFamily="34" charset="0"/>
                </a:rPr>
                <a:t>USB Cable</a:t>
              </a:r>
              <a:endParaRPr lang="pt-BR" dirty="0">
                <a:latin typeface="Abadi" panose="020B0604020104020204" pitchFamily="34" charset="0"/>
              </a:endParaRPr>
            </a:p>
          </p:txBody>
        </p:sp>
        <p:sp>
          <p:nvSpPr>
            <p:cNvPr id="35" name="Seta: para a Direita 34">
              <a:extLst>
                <a:ext uri="{FF2B5EF4-FFF2-40B4-BE49-F238E27FC236}">
                  <a16:creationId xmlns:a16="http://schemas.microsoft.com/office/drawing/2014/main" id="{EBA97F13-DF43-4EEF-8B73-6BFD8B74272C}"/>
                </a:ext>
              </a:extLst>
            </p:cNvPr>
            <p:cNvSpPr/>
            <p:nvPr/>
          </p:nvSpPr>
          <p:spPr>
            <a:xfrm>
              <a:off x="2297125" y="4502719"/>
              <a:ext cx="967740" cy="15382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Seta: para a Direita 35">
              <a:extLst>
                <a:ext uri="{FF2B5EF4-FFF2-40B4-BE49-F238E27FC236}">
                  <a16:creationId xmlns:a16="http://schemas.microsoft.com/office/drawing/2014/main" id="{7525130E-D8C4-4F3A-99BF-B3B2E4B9C090}"/>
                </a:ext>
              </a:extLst>
            </p:cNvPr>
            <p:cNvSpPr/>
            <p:nvPr/>
          </p:nvSpPr>
          <p:spPr>
            <a:xfrm rot="10800000">
              <a:off x="2297125" y="4747525"/>
              <a:ext cx="967740" cy="15382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EFFF6829-05D1-406C-898E-810540B2DD94}"/>
              </a:ext>
            </a:extLst>
          </p:cNvPr>
          <p:cNvGrpSpPr/>
          <p:nvPr/>
        </p:nvGrpSpPr>
        <p:grpSpPr>
          <a:xfrm>
            <a:off x="382581" y="1186800"/>
            <a:ext cx="2501889" cy="1258032"/>
            <a:chOff x="311767" y="3858936"/>
            <a:chExt cx="3273230" cy="166099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1" name="Picture 2" descr="Engineer Cartoon png download - 500*500 - Free Transparent MATLAB png  Download. - CleanPNG / KissPNG">
              <a:extLst>
                <a:ext uri="{FF2B5EF4-FFF2-40B4-BE49-F238E27FC236}">
                  <a16:creationId xmlns:a16="http://schemas.microsoft.com/office/drawing/2014/main" id="{3A18C8FC-46C3-4C52-8F2D-F453F5A660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8000" b="91000" l="10000" r="90000">
                          <a14:foregroundMark x1="57778" y1="8200" x2="57778" y2="8200"/>
                          <a14:foregroundMark x1="46333" y1="91000" x2="46333" y2="91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767" y="4103831"/>
              <a:ext cx="2334999" cy="1297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Cygwin png images | PNGWing">
              <a:extLst>
                <a:ext uri="{FF2B5EF4-FFF2-40B4-BE49-F238E27FC236}">
                  <a16:creationId xmlns:a16="http://schemas.microsoft.com/office/drawing/2014/main" id="{5819413F-58D9-4EDC-BE50-E3A05258A9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foregroundMark x1="53478" y1="47000" x2="53478" y2="47000"/>
                          <a14:foregroundMark x1="56304" y1="46000" x2="55870" y2="47333"/>
                          <a14:foregroundMark x1="62283" y1="47500" x2="62283" y2="47500"/>
                          <a14:foregroundMark x1="62283" y1="47500" x2="62826" y2="47667"/>
                          <a14:foregroundMark x1="66957" y1="47333" x2="67283" y2="47333"/>
                          <a14:foregroundMark x1="72826" y1="50167" x2="72717" y2="50500"/>
                          <a14:foregroundMark x1="75109" y1="49833" x2="75109" y2="49833"/>
                          <a14:foregroundMark x1="48370" y1="55000" x2="48370" y2="55000"/>
                          <a14:foregroundMark x1="48478" y1="56000" x2="48370" y2="56500"/>
                          <a14:foregroundMark x1="47935" y1="56500" x2="47935" y2="56500"/>
                          <a14:foregroundMark x1="48696" y1="54500" x2="48696" y2="54500"/>
                          <a14:foregroundMark x1="52609" y1="60167" x2="52609" y2="60167"/>
                          <a14:foregroundMark x1="54022" y1="59667" x2="54022" y2="59667"/>
                          <a14:foregroundMark x1="53370" y1="60333" x2="53043" y2="60500"/>
                          <a14:foregroundMark x1="52283" y1="60500" x2="52283" y2="60500"/>
                          <a14:foregroundMark x1="50217" y1="59333" x2="50217" y2="59333"/>
                          <a14:foregroundMark x1="50217" y1="59333" x2="50217" y2="60000"/>
                          <a14:foregroundMark x1="49674" y1="61167" x2="49457" y2="61333"/>
                          <a14:foregroundMark x1="48152" y1="60667" x2="48152" y2="60667"/>
                          <a14:foregroundMark x1="47500" y1="61667" x2="47500" y2="61667"/>
                          <a14:foregroundMark x1="46957" y1="61500" x2="46957" y2="61500"/>
                          <a14:foregroundMark x1="48804" y1="61000" x2="48804" y2="61000"/>
                          <a14:foregroundMark x1="49348" y1="60667" x2="49348" y2="60667"/>
                          <a14:foregroundMark x1="50000" y1="60000" x2="50217" y2="59333"/>
                          <a14:foregroundMark x1="51848" y1="57333" x2="51848" y2="57333"/>
                          <a14:foregroundMark x1="53370" y1="55500" x2="53370" y2="55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8904" y="4080831"/>
              <a:ext cx="1796093" cy="1171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E2A8BB49-3C35-46D0-9D4D-A78713533700}"/>
                </a:ext>
              </a:extLst>
            </p:cNvPr>
            <p:cNvSpPr/>
            <p:nvPr/>
          </p:nvSpPr>
          <p:spPr>
            <a:xfrm>
              <a:off x="792553" y="3858936"/>
              <a:ext cx="2673438" cy="1660996"/>
            </a:xfrm>
            <a:prstGeom prst="rect">
              <a:avLst/>
            </a:prstGeom>
            <a:noFill/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236B73E-A978-4086-940D-CAA88B61A340}"/>
              </a:ext>
            </a:extLst>
          </p:cNvPr>
          <p:cNvSpPr txBox="1"/>
          <p:nvPr/>
        </p:nvSpPr>
        <p:spPr>
          <a:xfrm>
            <a:off x="1024085" y="2631564"/>
            <a:ext cx="1519987" cy="315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MATLAB/ Cygwin</a:t>
            </a:r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92A91E8C-360B-4CEC-B910-84B638427320}"/>
              </a:ext>
            </a:extLst>
          </p:cNvPr>
          <p:cNvSpPr txBox="1"/>
          <p:nvPr/>
        </p:nvSpPr>
        <p:spPr>
          <a:xfrm>
            <a:off x="4425996" y="2650053"/>
            <a:ext cx="445468" cy="315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PLC</a:t>
            </a:r>
            <a:endParaRPr lang="pt-BR" dirty="0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D2500679-E7F4-440D-A5B5-C9962E42AA5A}"/>
              </a:ext>
            </a:extLst>
          </p:cNvPr>
          <p:cNvSpPr txBox="1"/>
          <p:nvPr/>
        </p:nvSpPr>
        <p:spPr>
          <a:xfrm>
            <a:off x="7099326" y="2631564"/>
            <a:ext cx="498218" cy="315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HMI</a:t>
            </a:r>
            <a:endParaRPr lang="pt-BR" dirty="0"/>
          </a:p>
        </p:txBody>
      </p: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7E3E7B1A-1D34-4740-9A59-C1ADF91A0162}"/>
              </a:ext>
            </a:extLst>
          </p:cNvPr>
          <p:cNvGrpSpPr/>
          <p:nvPr/>
        </p:nvGrpSpPr>
        <p:grpSpPr>
          <a:xfrm rot="2391661">
            <a:off x="5622284" y="2895874"/>
            <a:ext cx="881395" cy="655363"/>
            <a:chOff x="5608920" y="4507573"/>
            <a:chExt cx="1032823" cy="767958"/>
          </a:xfrm>
        </p:grpSpPr>
        <p:sp>
          <p:nvSpPr>
            <p:cNvPr id="48" name="Seta: para a Direita 47">
              <a:extLst>
                <a:ext uri="{FF2B5EF4-FFF2-40B4-BE49-F238E27FC236}">
                  <a16:creationId xmlns:a16="http://schemas.microsoft.com/office/drawing/2014/main" id="{797FB985-FAC3-4A6F-91AC-CFD0C5DE7257}"/>
                </a:ext>
              </a:extLst>
            </p:cNvPr>
            <p:cNvSpPr/>
            <p:nvPr/>
          </p:nvSpPr>
          <p:spPr>
            <a:xfrm>
              <a:off x="5608920" y="4507573"/>
              <a:ext cx="967740" cy="15382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Seta: para a Direita 48">
              <a:extLst>
                <a:ext uri="{FF2B5EF4-FFF2-40B4-BE49-F238E27FC236}">
                  <a16:creationId xmlns:a16="http://schemas.microsoft.com/office/drawing/2014/main" id="{7E8229A4-0213-43A7-B11B-D2E1786D065E}"/>
                </a:ext>
              </a:extLst>
            </p:cNvPr>
            <p:cNvSpPr/>
            <p:nvPr/>
          </p:nvSpPr>
          <p:spPr>
            <a:xfrm rot="10800000">
              <a:off x="5608920" y="4752379"/>
              <a:ext cx="967740" cy="15382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7E55588E-F628-4B53-833B-8152D8FBDE26}"/>
                </a:ext>
              </a:extLst>
            </p:cNvPr>
            <p:cNvSpPr txBox="1"/>
            <p:nvPr/>
          </p:nvSpPr>
          <p:spPr>
            <a:xfrm>
              <a:off x="5633134" y="4906199"/>
              <a:ext cx="1008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badi" panose="020B0604020104020204" pitchFamily="34" charset="0"/>
                </a:rPr>
                <a:t>Network</a:t>
              </a:r>
              <a:endParaRPr lang="pt-BR" dirty="0">
                <a:latin typeface="Abadi" panose="020B0604020104020204" pitchFamily="34" charset="0"/>
              </a:endParaRP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D5D8BBD-D26A-45E7-BA6B-2E78D23BEF7C}"/>
              </a:ext>
            </a:extLst>
          </p:cNvPr>
          <p:cNvGrpSpPr/>
          <p:nvPr/>
        </p:nvGrpSpPr>
        <p:grpSpPr>
          <a:xfrm>
            <a:off x="1467487" y="3687952"/>
            <a:ext cx="2652041" cy="887187"/>
            <a:chOff x="1218051" y="3796374"/>
            <a:chExt cx="2652041" cy="887187"/>
          </a:xfrm>
        </p:grpSpPr>
        <p:pic>
          <p:nvPicPr>
            <p:cNvPr id="40" name="Imagem 39">
              <a:extLst>
                <a:ext uri="{FF2B5EF4-FFF2-40B4-BE49-F238E27FC236}">
                  <a16:creationId xmlns:a16="http://schemas.microsoft.com/office/drawing/2014/main" id="{68A23E7C-AB0F-495F-8B68-3BD0EA2148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0" t="31240"/>
            <a:stretch/>
          </p:blipFill>
          <p:spPr>
            <a:xfrm>
              <a:off x="1218051" y="3796374"/>
              <a:ext cx="2652041" cy="887187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20EC993B-64C8-4310-95C7-D30A901A4575}"/>
                </a:ext>
              </a:extLst>
            </p:cNvPr>
            <p:cNvSpPr txBox="1"/>
            <p:nvPr/>
          </p:nvSpPr>
          <p:spPr>
            <a:xfrm>
              <a:off x="1531862" y="3978357"/>
              <a:ext cx="19239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</a:rPr>
                <a:t>Data Logs</a:t>
              </a:r>
              <a:endParaRPr lang="pt-BR" sz="2800" b="1" dirty="0">
                <a:solidFill>
                  <a:srgbClr val="0070C0"/>
                </a:solidFill>
              </a:endParaRPr>
            </a:p>
          </p:txBody>
        </p: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9790AD39-8C3B-42B4-8B3A-4073D12A5095}"/>
              </a:ext>
            </a:extLst>
          </p:cNvPr>
          <p:cNvCxnSpPr>
            <a:stCxn id="40" idx="0"/>
            <a:endCxn id="30" idx="0"/>
          </p:cNvCxnSpPr>
          <p:nvPr/>
        </p:nvCxnSpPr>
        <p:spPr>
          <a:xfrm flipV="1">
            <a:off x="2793508" y="2631564"/>
            <a:ext cx="4554927" cy="105638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904EB058-2435-4963-8427-BA7C8FF3D0FA}"/>
              </a:ext>
            </a:extLst>
          </p:cNvPr>
          <p:cNvCxnSpPr>
            <a:stCxn id="40" idx="0"/>
            <a:endCxn id="29" idx="0"/>
          </p:cNvCxnSpPr>
          <p:nvPr/>
        </p:nvCxnSpPr>
        <p:spPr>
          <a:xfrm flipV="1">
            <a:off x="2793508" y="2650053"/>
            <a:ext cx="1855222" cy="103789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ED367DB8-FBE8-42E5-ACC9-8F374D90680B}"/>
              </a:ext>
            </a:extLst>
          </p:cNvPr>
          <p:cNvCxnSpPr>
            <a:cxnSpLocks/>
            <a:stCxn id="40" idx="0"/>
            <a:endCxn id="41" idx="0"/>
          </p:cNvCxnSpPr>
          <p:nvPr/>
        </p:nvCxnSpPr>
        <p:spPr>
          <a:xfrm>
            <a:off x="2793508" y="3687952"/>
            <a:ext cx="4428406" cy="100014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753BCC31-C868-4F29-A9ED-3CBAE70EC7F9}"/>
              </a:ext>
            </a:extLst>
          </p:cNvPr>
          <p:cNvSpPr txBox="1"/>
          <p:nvPr/>
        </p:nvSpPr>
        <p:spPr>
          <a:xfrm>
            <a:off x="6800965" y="4688095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Attacker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3472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UAH - The University of Alabama in Huntsville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2597C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054" y="-98565"/>
            <a:ext cx="1748165" cy="9276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/>
          <p:cNvCxnSpPr/>
          <p:nvPr/>
        </p:nvCxnSpPr>
        <p:spPr>
          <a:xfrm>
            <a:off x="0" y="829059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CaixaDeTexto 2"/>
          <p:cNvSpPr txBox="1"/>
          <p:nvPr/>
        </p:nvSpPr>
        <p:spPr>
          <a:xfrm>
            <a:off x="0" y="24707"/>
            <a:ext cx="3991798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Github Repository</a:t>
            </a:r>
            <a:endParaRPr lang="en-US" sz="3600" dirty="0">
              <a:solidFill>
                <a:schemeClr val="bg2">
                  <a:lumMod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209550" y="1353072"/>
            <a:ext cx="47320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2FE97D8-0113-49C6-9161-AEBFE5EA5435}"/>
              </a:ext>
            </a:extLst>
          </p:cNvPr>
          <p:cNvSpPr txBox="1"/>
          <p:nvPr/>
        </p:nvSpPr>
        <p:spPr>
          <a:xfrm>
            <a:off x="7975090" y="4655402"/>
            <a:ext cx="1168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Center for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Cybersecurity</a:t>
            </a:r>
            <a:endParaRPr lang="pt-BR" sz="800" dirty="0">
              <a:solidFill>
                <a:srgbClr val="10253F"/>
              </a:solidFill>
              <a:latin typeface="Bahnschrift Light SemiCondensed" panose="020B0502040204020203" pitchFamily="34" charset="0"/>
            </a:endParaRPr>
          </a:p>
          <a:p>
            <a:pPr algn="ctr"/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Research</a:t>
            </a:r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and</a:t>
            </a:r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Education</a:t>
            </a:r>
            <a:endParaRPr lang="en-US" sz="800" dirty="0">
              <a:solidFill>
                <a:srgbClr val="10253F"/>
              </a:solidFill>
              <a:latin typeface="Bahnschrift Light SemiCondensed" panose="020B050204020402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74910FB-172B-4C7F-B0DA-53C4A256A7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9108" y="987080"/>
            <a:ext cx="3965342" cy="3695699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B520D34-8B66-45DA-9523-C3A118C1333A}"/>
              </a:ext>
            </a:extLst>
          </p:cNvPr>
          <p:cNvSpPr txBox="1"/>
          <p:nvPr/>
        </p:nvSpPr>
        <p:spPr>
          <a:xfrm>
            <a:off x="9758" y="1138641"/>
            <a:ext cx="4914899" cy="20313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All systems are on </a:t>
            </a:r>
            <a:r>
              <a:rPr lang="en-US" sz="1800" dirty="0" err="1"/>
              <a:t>Github</a:t>
            </a:r>
            <a:r>
              <a:rPr lang="en-US" sz="1800" dirty="0"/>
              <a:t> repository for </a:t>
            </a:r>
          </a:p>
          <a:p>
            <a:r>
              <a:rPr lang="en-US" sz="1800" dirty="0"/>
              <a:t>future development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Instructions on how to get started with </a:t>
            </a:r>
          </a:p>
          <a:p>
            <a:r>
              <a:rPr lang="en-US" sz="1800" dirty="0"/>
              <a:t>setting up a system + running attack scenarios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Readme descriptions of all testbeds</a:t>
            </a:r>
            <a:endParaRPr lang="pt-BR" sz="18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923031E-3565-46AF-856F-0B3A12466755}"/>
              </a:ext>
            </a:extLst>
          </p:cNvPr>
          <p:cNvSpPr txBox="1"/>
          <p:nvPr/>
        </p:nvSpPr>
        <p:spPr>
          <a:xfrm>
            <a:off x="119412" y="4314440"/>
            <a:ext cx="4749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https://github.com/EinaamAlim/SCADA_Testbeds_Observation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5406A10-59E1-4F57-BBF1-D512D7AA7316}"/>
              </a:ext>
            </a:extLst>
          </p:cNvPr>
          <p:cNvSpPr/>
          <p:nvPr/>
        </p:nvSpPr>
        <p:spPr>
          <a:xfrm>
            <a:off x="9758" y="4314441"/>
            <a:ext cx="4759558" cy="276999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AC5F9F76-0365-409D-AD0C-D4D27E89E559}"/>
              </a:ext>
            </a:extLst>
          </p:cNvPr>
          <p:cNvSpPr/>
          <p:nvPr/>
        </p:nvSpPr>
        <p:spPr>
          <a:xfrm rot="19061211">
            <a:off x="4362833" y="3734597"/>
            <a:ext cx="901868" cy="476903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3816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UAH - The University of Alabama in Huntsville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2597C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054" y="-98565"/>
            <a:ext cx="1748165" cy="9276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/>
          <p:cNvCxnSpPr/>
          <p:nvPr/>
        </p:nvCxnSpPr>
        <p:spPr>
          <a:xfrm>
            <a:off x="0" y="829059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CaixaDeTexto 2"/>
          <p:cNvSpPr txBox="1"/>
          <p:nvPr/>
        </p:nvSpPr>
        <p:spPr>
          <a:xfrm>
            <a:off x="0" y="24707"/>
            <a:ext cx="2930610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pt-BR" sz="3600" dirty="0" err="1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Current</a:t>
            </a:r>
            <a:r>
              <a:rPr lang="pt-BR" sz="3600" dirty="0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pt-BR" sz="3600" dirty="0" err="1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work</a:t>
            </a:r>
            <a:endParaRPr lang="en-US" sz="3600" dirty="0">
              <a:solidFill>
                <a:schemeClr val="bg2">
                  <a:lumMod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209550" y="1353072"/>
            <a:ext cx="47320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2FE97D8-0113-49C6-9161-AEBFE5EA5435}"/>
              </a:ext>
            </a:extLst>
          </p:cNvPr>
          <p:cNvSpPr txBox="1"/>
          <p:nvPr/>
        </p:nvSpPr>
        <p:spPr>
          <a:xfrm>
            <a:off x="7975090" y="4655402"/>
            <a:ext cx="1168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Center for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Cybersecurity</a:t>
            </a:r>
            <a:endParaRPr lang="pt-BR" sz="800" dirty="0">
              <a:solidFill>
                <a:srgbClr val="10253F"/>
              </a:solidFill>
              <a:latin typeface="Bahnschrift Light SemiCondensed" panose="020B0502040204020203" pitchFamily="34" charset="0"/>
            </a:endParaRPr>
          </a:p>
          <a:p>
            <a:pPr algn="ctr"/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Research</a:t>
            </a:r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and</a:t>
            </a:r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Education</a:t>
            </a:r>
            <a:endParaRPr lang="en-US" sz="800" dirty="0">
              <a:solidFill>
                <a:srgbClr val="10253F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066ABA5-8B2E-439D-B75B-EF1218BD4967}"/>
              </a:ext>
            </a:extLst>
          </p:cNvPr>
          <p:cNvSpPr txBox="1"/>
          <p:nvPr/>
        </p:nvSpPr>
        <p:spPr>
          <a:xfrm>
            <a:off x="682755" y="1353071"/>
            <a:ext cx="7810369" cy="314430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Constructed SCADA testbeds for orchestrating cyberattacks against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Developed framework of conducting cyberattacks on testbeds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Recorded data logs of 1000 attack scenarios for several testbed systems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607810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UAH - The University of Alabama in Huntsville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2597C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054" y="-98565"/>
            <a:ext cx="1748165" cy="9276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/>
          <p:cNvCxnSpPr/>
          <p:nvPr/>
        </p:nvCxnSpPr>
        <p:spPr>
          <a:xfrm>
            <a:off x="0" y="829059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CaixaDeTexto 2"/>
          <p:cNvSpPr txBox="1"/>
          <p:nvPr/>
        </p:nvSpPr>
        <p:spPr>
          <a:xfrm>
            <a:off x="0" y="24707"/>
            <a:ext cx="2704587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Future </a:t>
            </a:r>
            <a:r>
              <a:rPr lang="pt-BR" sz="3600" dirty="0" err="1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work</a:t>
            </a:r>
            <a:endParaRPr lang="en-US" sz="3600" dirty="0">
              <a:solidFill>
                <a:schemeClr val="bg2">
                  <a:lumMod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209550" y="1353072"/>
            <a:ext cx="47320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2FE97D8-0113-49C6-9161-AEBFE5EA5435}"/>
              </a:ext>
            </a:extLst>
          </p:cNvPr>
          <p:cNvSpPr txBox="1"/>
          <p:nvPr/>
        </p:nvSpPr>
        <p:spPr>
          <a:xfrm>
            <a:off x="7975090" y="4655402"/>
            <a:ext cx="1168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Center for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Cybersecurity</a:t>
            </a:r>
            <a:endParaRPr lang="pt-BR" sz="800" dirty="0">
              <a:solidFill>
                <a:srgbClr val="10253F"/>
              </a:solidFill>
              <a:latin typeface="Bahnschrift Light SemiCondensed" panose="020B0502040204020203" pitchFamily="34" charset="0"/>
            </a:endParaRPr>
          </a:p>
          <a:p>
            <a:pPr algn="ctr"/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Research</a:t>
            </a:r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and</a:t>
            </a:r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Education</a:t>
            </a:r>
            <a:endParaRPr lang="en-US" sz="800" dirty="0">
              <a:solidFill>
                <a:srgbClr val="10253F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066ABA5-8B2E-439D-B75B-EF1218BD4967}"/>
              </a:ext>
            </a:extLst>
          </p:cNvPr>
          <p:cNvSpPr txBox="1"/>
          <p:nvPr/>
        </p:nvSpPr>
        <p:spPr>
          <a:xfrm>
            <a:off x="787400" y="1264907"/>
            <a:ext cx="7569200" cy="304698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With data collected, develop an intrusion detection system and/or intrusion </a:t>
            </a:r>
            <a:r>
              <a:rPr lang="pt-BR" sz="2400" dirty="0"/>
              <a:t>prevention system for SCADA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Publish data logs as a standard for others to use when training machine learning applications in SCADA-related research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05448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3638468800"/>
              </p:ext>
            </p:extLst>
          </p:nvPr>
        </p:nvGraphicFramePr>
        <p:xfrm>
          <a:off x="311700" y="1152474"/>
          <a:ext cx="8520600" cy="3687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2505838" y="52208"/>
            <a:ext cx="38170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 err="1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List</a:t>
            </a:r>
            <a:r>
              <a:rPr lang="pt-BR" sz="4000" dirty="0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pt-BR" sz="4000" dirty="0" err="1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of</a:t>
            </a:r>
            <a:r>
              <a:rPr lang="pt-BR" sz="4000" dirty="0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pt-BR" sz="4000" dirty="0" err="1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Testbeds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0" y="829059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2" descr="UAH - The University of Alabama in Huntsville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rgbClr val="2597C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089" y="-87203"/>
            <a:ext cx="1748165" cy="9276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56BE54E-CD5E-486E-B0D4-BD8BF6767309}"/>
              </a:ext>
            </a:extLst>
          </p:cNvPr>
          <p:cNvSpPr txBox="1"/>
          <p:nvPr/>
        </p:nvSpPr>
        <p:spPr>
          <a:xfrm>
            <a:off x="7975090" y="4655402"/>
            <a:ext cx="1168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Center for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Cybersecurity</a:t>
            </a:r>
            <a:endParaRPr lang="pt-BR" sz="800" dirty="0">
              <a:solidFill>
                <a:srgbClr val="10253F"/>
              </a:solidFill>
              <a:latin typeface="Bahnschrift Light SemiCondensed" panose="020B0502040204020203" pitchFamily="34" charset="0"/>
            </a:endParaRPr>
          </a:p>
          <a:p>
            <a:pPr algn="ctr"/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Research</a:t>
            </a:r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and</a:t>
            </a:r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Education</a:t>
            </a:r>
            <a:endParaRPr lang="en-US" sz="800" dirty="0">
              <a:solidFill>
                <a:srgbClr val="10253F"/>
              </a:solidFill>
              <a:latin typeface="Bahnschrift Light SemiCondensed" panose="020B0502040204020203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UAH - The University of Alabama in Huntsville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rgbClr val="2597C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054" y="-98565"/>
            <a:ext cx="1748165" cy="9276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/>
          <p:cNvCxnSpPr/>
          <p:nvPr/>
        </p:nvCxnSpPr>
        <p:spPr>
          <a:xfrm>
            <a:off x="0" y="829059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7975090" y="4655402"/>
            <a:ext cx="1168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Center for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Cybersecurity</a:t>
            </a:r>
            <a:endParaRPr lang="pt-BR" sz="800" dirty="0">
              <a:solidFill>
                <a:srgbClr val="10253F"/>
              </a:solidFill>
              <a:latin typeface="Bahnschrift Light SemiCondensed" panose="020B0502040204020203" pitchFamily="34" charset="0"/>
            </a:endParaRPr>
          </a:p>
          <a:p>
            <a:pPr algn="ctr"/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Research</a:t>
            </a:r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and</a:t>
            </a:r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Education</a:t>
            </a:r>
            <a:endParaRPr lang="en-US" sz="800" dirty="0">
              <a:solidFill>
                <a:srgbClr val="10253F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0" y="24707"/>
            <a:ext cx="2587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err="1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Water</a:t>
            </a:r>
            <a:r>
              <a:rPr lang="pt-BR" sz="3600" dirty="0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pt-BR" sz="3600" dirty="0" err="1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Tank</a:t>
            </a:r>
            <a:endParaRPr lang="en-US" sz="3600" dirty="0">
              <a:solidFill>
                <a:schemeClr val="bg2">
                  <a:lumMod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8" name="Gravação de Tela 7">
            <a:hlinkClick r:id="" action="ppaction://media"/>
            <a:extLst>
              <a:ext uri="{FF2B5EF4-FFF2-40B4-BE49-F238E27FC236}">
                <a16:creationId xmlns:a16="http://schemas.microsoft.com/office/drawing/2014/main" id="{A04D0B84-7B25-4AE4-A5F5-61E87BE317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35025" y="1214852"/>
            <a:ext cx="5873950" cy="3293899"/>
          </a:xfrm>
          <a:prstGeom prst="rect">
            <a:avLst/>
          </a:prstGeom>
          <a:solidFill>
            <a:srgbClr val="4F81BD"/>
          </a:solidFill>
          <a:ln w="28575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/>
        </p:spPr>
      </p:pic>
    </p:spTree>
    <p:extLst>
      <p:ext uri="{BB962C8B-B14F-4D97-AF65-F5344CB8AC3E}">
        <p14:creationId xmlns:p14="http://schemas.microsoft.com/office/powerpoint/2010/main" val="220522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7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UAH - The University of Alabama in Huntsville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2597C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054" y="-98565"/>
            <a:ext cx="1748165" cy="9276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/>
          <p:cNvCxnSpPr/>
          <p:nvPr/>
        </p:nvCxnSpPr>
        <p:spPr>
          <a:xfrm>
            <a:off x="0" y="829059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749070"/>
              </p:ext>
            </p:extLst>
          </p:nvPr>
        </p:nvGraphicFramePr>
        <p:xfrm>
          <a:off x="288924" y="926057"/>
          <a:ext cx="6296026" cy="387454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217338">
                  <a:extLst>
                    <a:ext uri="{9D8B030D-6E8A-4147-A177-3AD203B41FA5}">
                      <a16:colId xmlns:a16="http://schemas.microsoft.com/office/drawing/2014/main" val="1485147138"/>
                    </a:ext>
                  </a:extLst>
                </a:gridCol>
                <a:gridCol w="2078688">
                  <a:extLst>
                    <a:ext uri="{9D8B030D-6E8A-4147-A177-3AD203B41FA5}">
                      <a16:colId xmlns:a16="http://schemas.microsoft.com/office/drawing/2014/main" val="1241567889"/>
                    </a:ext>
                  </a:extLst>
                </a:gridCol>
              </a:tblGrid>
              <a:tr h="4418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Normal </a:t>
                      </a:r>
                      <a:r>
                        <a:rPr lang="pt-BR" sz="14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Operations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b="1" i="0" u="none" strike="noStrike" cap="none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Time</a:t>
                      </a:r>
                      <a:endParaRPr lang="en-US" sz="1400" b="1" i="0" u="none" strike="noStrike" cap="none" dirty="0">
                        <a:solidFill>
                          <a:schemeClr val="bg2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030625"/>
                  </a:ext>
                </a:extLst>
              </a:tr>
              <a:tr h="34181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Fill Tank -  Min: 0% / Max: 25(± 3)%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900 – 1020 sec.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3361117"/>
                  </a:ext>
                </a:extLst>
              </a:tr>
              <a:tr h="3639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Fill Tank -  Min: 25(± 3)% / Max: 50(± 3)%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900 – 1020 sec.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5793364"/>
                  </a:ext>
                </a:extLst>
              </a:tr>
              <a:tr h="3959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Fill Tank -  Min: 25(± 3)% / Max: 75(± 3)%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900 – 1020 sec.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238142"/>
                  </a:ext>
                </a:extLst>
              </a:tr>
              <a:tr h="34181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Fill Tank -  Min: 25(± 3)% / Max: 100(-3)%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900 – 1020 sec.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2633158"/>
                  </a:ext>
                </a:extLst>
              </a:tr>
              <a:tr h="34181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Fill Tank -  Min: 0% / Max: 100(-3)%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900 – 1020 sec.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6998725"/>
                  </a:ext>
                </a:extLst>
              </a:tr>
              <a:tr h="4243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Fill Tank -  Min: 0% / Max: 50(± 3)%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900 – 1020 sec.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5319832"/>
                  </a:ext>
                </a:extLst>
              </a:tr>
              <a:tr h="34212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Fill Tank -  Random </a:t>
                      </a:r>
                      <a:r>
                        <a:rPr lang="en-US" sz="1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setpoints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900 – 1020 sec.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543849"/>
                  </a:ext>
                </a:extLst>
              </a:tr>
              <a:tr h="34212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baseline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Fill</a:t>
                      </a:r>
                      <a:r>
                        <a:rPr lang="pt-BR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pt-BR" baseline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Tank</a:t>
                      </a:r>
                      <a:r>
                        <a:rPr lang="pt-BR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- Manual </a:t>
                      </a:r>
                      <a:r>
                        <a:rPr lang="pt-BR" baseline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</a:t>
                      </a:r>
                      <a:r>
                        <a:rPr lang="pt-BR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– </a:t>
                      </a:r>
                      <a:r>
                        <a:rPr lang="pt-BR" baseline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Pump</a:t>
                      </a:r>
                      <a:r>
                        <a:rPr lang="pt-BR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pt-BR" baseline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</a:t>
                      </a:r>
                      <a:r>
                        <a:rPr lang="pt-BR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</a:t>
                      </a:r>
                      <a:r>
                        <a:rPr lang="pt-BR" baseline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Valve</a:t>
                      </a:r>
                      <a:r>
                        <a:rPr lang="pt-BR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Off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240 – 300 sec.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428444"/>
                  </a:ext>
                </a:extLst>
              </a:tr>
              <a:tr h="538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baseline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Fill</a:t>
                      </a:r>
                      <a:r>
                        <a:rPr lang="pt-BR" sz="14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pt-BR" sz="1400" baseline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Tank</a:t>
                      </a:r>
                      <a:r>
                        <a:rPr lang="pt-BR" sz="14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- Manual </a:t>
                      </a:r>
                      <a:r>
                        <a:rPr lang="pt-BR" sz="1400" baseline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</a:t>
                      </a:r>
                      <a:r>
                        <a:rPr lang="pt-BR" sz="14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– </a:t>
                      </a:r>
                      <a:r>
                        <a:rPr lang="pt-BR" sz="1400" baseline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Pump</a:t>
                      </a:r>
                      <a:r>
                        <a:rPr lang="pt-BR" sz="14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pt-BR" sz="1400" baseline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</a:t>
                      </a:r>
                      <a:r>
                        <a:rPr lang="pt-BR" sz="14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for a </a:t>
                      </a:r>
                      <a:r>
                        <a:rPr lang="pt-BR" sz="1400" baseline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certain</a:t>
                      </a:r>
                      <a:r>
                        <a:rPr lang="pt-BR" sz="14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time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-&gt; </a:t>
                      </a:r>
                      <a:r>
                        <a:rPr lang="pt-BR" sz="1400" baseline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Pump</a:t>
                      </a:r>
                      <a:r>
                        <a:rPr lang="pt-BR" sz="14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Off/</a:t>
                      </a:r>
                      <a:r>
                        <a:rPr lang="pt-BR" sz="1400" baseline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Valve</a:t>
                      </a:r>
                      <a:r>
                        <a:rPr lang="pt-BR" sz="14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pt-BR" sz="1400" baseline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240 – 300 sec.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1920345"/>
                  </a:ext>
                </a:extLst>
              </a:tr>
            </a:tbl>
          </a:graphicData>
        </a:graphic>
      </p:graphicFrame>
      <p:sp>
        <p:nvSpPr>
          <p:cNvPr id="13" name="CaixaDeTexto 12"/>
          <p:cNvSpPr txBox="1"/>
          <p:nvPr/>
        </p:nvSpPr>
        <p:spPr>
          <a:xfrm>
            <a:off x="0" y="24707"/>
            <a:ext cx="2587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err="1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Water</a:t>
            </a:r>
            <a:r>
              <a:rPr lang="pt-BR" sz="3600" dirty="0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pt-BR" sz="3600" dirty="0" err="1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Tank</a:t>
            </a:r>
            <a:endParaRPr lang="en-US" sz="3600" dirty="0">
              <a:solidFill>
                <a:schemeClr val="bg2">
                  <a:lumMod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B30FC11-56A2-4B48-B532-7EBAF30426E7}"/>
              </a:ext>
            </a:extLst>
          </p:cNvPr>
          <p:cNvSpPr txBox="1"/>
          <p:nvPr/>
        </p:nvSpPr>
        <p:spPr>
          <a:xfrm>
            <a:off x="7975090" y="4655402"/>
            <a:ext cx="1168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Center for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Cybersecurity</a:t>
            </a:r>
            <a:endParaRPr lang="pt-BR" sz="800" dirty="0">
              <a:solidFill>
                <a:srgbClr val="10253F"/>
              </a:solidFill>
              <a:latin typeface="Bahnschrift Light SemiCondensed" panose="020B0502040204020203" pitchFamily="34" charset="0"/>
            </a:endParaRPr>
          </a:p>
          <a:p>
            <a:pPr algn="ctr"/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Research</a:t>
            </a:r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and</a:t>
            </a:r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Education</a:t>
            </a:r>
            <a:endParaRPr lang="en-US" sz="800" dirty="0">
              <a:solidFill>
                <a:srgbClr val="10253F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273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UAH - The University of Alabama in Huntsville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2597C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054" y="-98565"/>
            <a:ext cx="1748165" cy="9276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/>
          <p:cNvCxnSpPr/>
          <p:nvPr/>
        </p:nvCxnSpPr>
        <p:spPr>
          <a:xfrm>
            <a:off x="0" y="829059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0" y="24707"/>
            <a:ext cx="4254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err="1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Water</a:t>
            </a:r>
            <a:r>
              <a:rPr lang="pt-BR" sz="3600" dirty="0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pt-BR" sz="3600" dirty="0" err="1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Tank</a:t>
            </a:r>
            <a:r>
              <a:rPr lang="pt-BR" sz="3600" dirty="0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pt-BR" sz="3600" dirty="0" err="1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Attacks</a:t>
            </a:r>
            <a:endParaRPr lang="en-US" sz="3600" dirty="0">
              <a:solidFill>
                <a:schemeClr val="bg2">
                  <a:lumMod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109908"/>
              </p:ext>
            </p:extLst>
          </p:nvPr>
        </p:nvGraphicFramePr>
        <p:xfrm>
          <a:off x="746569" y="862798"/>
          <a:ext cx="5556260" cy="428070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06416">
                  <a:extLst>
                    <a:ext uri="{9D8B030D-6E8A-4147-A177-3AD203B41FA5}">
                      <a16:colId xmlns:a16="http://schemas.microsoft.com/office/drawing/2014/main" val="1030466255"/>
                    </a:ext>
                  </a:extLst>
                </a:gridCol>
                <a:gridCol w="1671714">
                  <a:extLst>
                    <a:ext uri="{9D8B030D-6E8A-4147-A177-3AD203B41FA5}">
                      <a16:colId xmlns:a16="http://schemas.microsoft.com/office/drawing/2014/main" val="3539437218"/>
                    </a:ext>
                  </a:extLst>
                </a:gridCol>
                <a:gridCol w="1393467">
                  <a:extLst>
                    <a:ext uri="{9D8B030D-6E8A-4147-A177-3AD203B41FA5}">
                      <a16:colId xmlns:a16="http://schemas.microsoft.com/office/drawing/2014/main" val="3861231088"/>
                    </a:ext>
                  </a:extLst>
                </a:gridCol>
                <a:gridCol w="1384663">
                  <a:extLst>
                    <a:ext uri="{9D8B030D-6E8A-4147-A177-3AD203B41FA5}">
                      <a16:colId xmlns:a16="http://schemas.microsoft.com/office/drawing/2014/main" val="448842684"/>
                    </a:ext>
                  </a:extLst>
                </a:gridCol>
              </a:tblGrid>
              <a:tr h="2700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 dirty="0">
                          <a:solidFill>
                            <a:srgbClr val="1F4E78"/>
                          </a:solidFill>
                          <a:effectLst/>
                          <a:latin typeface="Calibri" panose="020F0502020204030204" pitchFamily="34" charset="0"/>
                        </a:rPr>
                        <a:t>Attack Index – Gao’s Paper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 dirty="0">
                          <a:solidFill>
                            <a:srgbClr val="1F4E78"/>
                          </a:solidFill>
                          <a:effectLst/>
                          <a:latin typeface="Calibri" panose="020F0502020204030204" pitchFamily="34" charset="0"/>
                        </a:rPr>
                        <a:t>Type of Attack - Gao's Paper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 dirty="0">
                          <a:solidFill>
                            <a:srgbClr val="1F4E78"/>
                          </a:solidFill>
                          <a:effectLst/>
                          <a:latin typeface="Calibri" panose="020F0502020204030204" pitchFamily="34" charset="0"/>
                        </a:rPr>
                        <a:t>Classification -   Gao's Paper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 dirty="0">
                          <a:solidFill>
                            <a:srgbClr val="1F4E78"/>
                          </a:solidFill>
                          <a:effectLst/>
                          <a:latin typeface="Calibri" panose="020F0502020204030204" pitchFamily="34" charset="0"/>
                        </a:rPr>
                        <a:t>Function Name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49283241"/>
                  </a:ext>
                </a:extLst>
              </a:tr>
              <a:tr h="22281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 Scan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Reconnaissance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Reconnaissance_Address_Scan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88204810"/>
                  </a:ext>
                </a:extLst>
              </a:tr>
              <a:tr h="22281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Function Code Scan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Reconnaissance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Reconnaissance_Function_Code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6651791"/>
                  </a:ext>
                </a:extLst>
              </a:tr>
              <a:tr h="22281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 identification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Reconnaissance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Reconnaissance_Device_Scan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30978829"/>
                  </a:ext>
                </a:extLst>
              </a:tr>
              <a:tr h="22281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Altered System Control Scheme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Malicious State Command Injection (MSCI)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Injection_Overflow_Water_Tank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0593790"/>
                  </a:ext>
                </a:extLst>
              </a:tr>
              <a:tr h="22281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Altered Actuator State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Malicious State Command Injection (MSCI)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Injection_Empty_Tank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49579984"/>
                  </a:ext>
                </a:extLst>
              </a:tr>
              <a:tr h="22281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Altered Actuator State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Malicious State Command Injection (MSCI)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Injection_Water_Level_Reads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22306214"/>
                  </a:ext>
                </a:extLst>
              </a:tr>
              <a:tr h="22281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Altered Control Set Point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Malicious Parameter Command Injection (MPCI)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Injection_Mode_SP_Changes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93897184"/>
                  </a:ext>
                </a:extLst>
              </a:tr>
              <a:tr h="22281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11 12 13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Altered Actuator State /  Altered System Control Scheme / Altered Control Set Point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MSCI / MPCI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Injection_Mass_Confusion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8849340"/>
                  </a:ext>
                </a:extLst>
              </a:tr>
              <a:tr h="22281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MODBUS Slave Traffic Jamming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SYN_Flood_Using_Scapy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3909642"/>
                  </a:ext>
                </a:extLst>
              </a:tr>
              <a:tr h="22281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MITM_Drop_All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72392907"/>
                  </a:ext>
                </a:extLst>
              </a:tr>
              <a:tr h="222813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7/8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Sporadic Sensor Measurement Injection/ High Frequency Measurement Injection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Response Injection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MITM_Sporadic_Sensor</a:t>
                      </a:r>
                      <a:r>
                        <a:rPr lang="en-US" sz="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_Measurement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1520808"/>
                  </a:ext>
                </a:extLst>
              </a:tr>
              <a:tr h="222813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Force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Listen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Only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Malicious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Function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Injection (MFCI)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MITM_Force_Listen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8359233"/>
                  </a:ext>
                </a:extLst>
              </a:tr>
              <a:tr h="222813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Restart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communication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Malicious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Function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Injection (MFCI)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MITM_Restart_Modbus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39787772"/>
                  </a:ext>
                </a:extLst>
              </a:tr>
              <a:tr h="222813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Invalid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Read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Payload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Size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NMRI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MITM_Invalid_Payload_Size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61285155"/>
                  </a:ext>
                </a:extLst>
              </a:tr>
              <a:tr h="222813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Naive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Read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Payload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Size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NMRI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MITM_Naive_Read_Payload_Injection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41204526"/>
                  </a:ext>
                </a:extLst>
              </a:tr>
              <a:tr h="22281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Naive False Error Response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NMRI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MITM_Exception_Code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4951272"/>
                  </a:ext>
                </a:extLst>
              </a:tr>
              <a:tr h="222813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Slope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Measurement Injection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CMRI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MITM_Inject_Replayed_Sensor_Readings</a:t>
                      </a:r>
                      <a:endParaRPr lang="en-US" sz="600" b="0" i="0" u="none" strike="noStrike" cap="non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67943323"/>
                  </a:ext>
                </a:extLst>
              </a:tr>
              <a:tr h="222813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Calculated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Sensor Measurement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CMRI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MITM_Inject_Calculated_Sensor_Readings</a:t>
                      </a:r>
                      <a:endParaRPr lang="en-US" sz="600" b="0" i="0" u="none" strike="noStrike" cap="non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04937904"/>
                  </a:ext>
                </a:extLst>
              </a:tr>
            </a:tbl>
          </a:graphicData>
        </a:graphic>
      </p:graphicFrame>
      <p:grpSp>
        <p:nvGrpSpPr>
          <p:cNvPr id="16" name="Agrupar 15">
            <a:extLst>
              <a:ext uri="{FF2B5EF4-FFF2-40B4-BE49-F238E27FC236}">
                <a16:creationId xmlns:a16="http://schemas.microsoft.com/office/drawing/2014/main" id="{107BAF6D-2E42-4606-9864-45E8EDD8B0E4}"/>
              </a:ext>
            </a:extLst>
          </p:cNvPr>
          <p:cNvGrpSpPr/>
          <p:nvPr/>
        </p:nvGrpSpPr>
        <p:grpSpPr>
          <a:xfrm>
            <a:off x="6842512" y="1263650"/>
            <a:ext cx="2101936" cy="2901950"/>
            <a:chOff x="6842512" y="1263650"/>
            <a:chExt cx="2101936" cy="2901950"/>
          </a:xfrm>
          <a:scene3d>
            <a:camera prst="perspectiveLeft"/>
            <a:lightRig rig="threePt" dir="t"/>
          </a:scene3d>
        </p:grpSpPr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A7F44894-6CC7-4D49-9868-187E5BBC2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42512" y="1263650"/>
              <a:ext cx="2101936" cy="290195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8136829E-2726-4478-AD38-5A707BC5C1B3}"/>
                </a:ext>
              </a:extLst>
            </p:cNvPr>
            <p:cNvSpPr/>
            <p:nvPr/>
          </p:nvSpPr>
          <p:spPr>
            <a:xfrm>
              <a:off x="6897190" y="3669513"/>
              <a:ext cx="1999158" cy="264311"/>
            </a:xfrm>
            <a:prstGeom prst="rect">
              <a:avLst/>
            </a:prstGeom>
            <a:solidFill>
              <a:srgbClr val="CC0000">
                <a:alpha val="49804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6D64FC73-A603-4140-9438-CCB1B7350367}"/>
              </a:ext>
            </a:extLst>
          </p:cNvPr>
          <p:cNvSpPr txBox="1"/>
          <p:nvPr/>
        </p:nvSpPr>
        <p:spPr>
          <a:xfrm>
            <a:off x="7975090" y="4655402"/>
            <a:ext cx="1168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Center for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Cybersecurity</a:t>
            </a:r>
            <a:endParaRPr lang="pt-BR" sz="800" dirty="0">
              <a:solidFill>
                <a:srgbClr val="10253F"/>
              </a:solidFill>
              <a:latin typeface="Bahnschrift Light SemiCondensed" panose="020B0502040204020203" pitchFamily="34" charset="0"/>
            </a:endParaRPr>
          </a:p>
          <a:p>
            <a:pPr algn="ctr"/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Research</a:t>
            </a:r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and</a:t>
            </a:r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Education</a:t>
            </a:r>
            <a:endParaRPr lang="en-US" sz="800" dirty="0">
              <a:solidFill>
                <a:srgbClr val="10253F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613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UAH - The University of Alabama in Huntsville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rgbClr val="2597C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054" y="-98565"/>
            <a:ext cx="1748165" cy="9276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/>
          <p:cNvCxnSpPr/>
          <p:nvPr/>
        </p:nvCxnSpPr>
        <p:spPr>
          <a:xfrm>
            <a:off x="0" y="829059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0" y="23342"/>
            <a:ext cx="2741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err="1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Gas</a:t>
            </a:r>
            <a:r>
              <a:rPr lang="pt-BR" sz="3600" dirty="0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Pipeline</a:t>
            </a:r>
            <a:endParaRPr lang="en-US" sz="3600" dirty="0">
              <a:solidFill>
                <a:schemeClr val="bg2">
                  <a:lumMod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" name="Gravação de Tela 1">
            <a:hlinkClick r:id="" action="ppaction://media"/>
            <a:extLst>
              <a:ext uri="{FF2B5EF4-FFF2-40B4-BE49-F238E27FC236}">
                <a16:creationId xmlns:a16="http://schemas.microsoft.com/office/drawing/2014/main" id="{EF402C43-5AB6-4B76-A826-6E8BC6C290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52014" y="1128303"/>
            <a:ext cx="6439972" cy="3636373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5B28AA8-0EDB-4ACB-9274-F57651915D39}"/>
              </a:ext>
            </a:extLst>
          </p:cNvPr>
          <p:cNvSpPr txBox="1"/>
          <p:nvPr/>
        </p:nvSpPr>
        <p:spPr>
          <a:xfrm>
            <a:off x="7975090" y="4655402"/>
            <a:ext cx="1168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Center for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Cybersecurity</a:t>
            </a:r>
            <a:endParaRPr lang="pt-BR" sz="800" dirty="0">
              <a:solidFill>
                <a:srgbClr val="10253F"/>
              </a:solidFill>
              <a:latin typeface="Bahnschrift Light SemiCondensed" panose="020B0502040204020203" pitchFamily="34" charset="0"/>
            </a:endParaRPr>
          </a:p>
          <a:p>
            <a:pPr algn="ctr"/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Research</a:t>
            </a:r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and</a:t>
            </a:r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Education</a:t>
            </a:r>
            <a:endParaRPr lang="en-US" sz="800" dirty="0">
              <a:solidFill>
                <a:srgbClr val="10253F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34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UAH - The University of Alabama in Huntsville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2597C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054" y="-98565"/>
            <a:ext cx="1748165" cy="9276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/>
          <p:cNvCxnSpPr/>
          <p:nvPr/>
        </p:nvCxnSpPr>
        <p:spPr>
          <a:xfrm>
            <a:off x="0" y="829059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701245"/>
              </p:ext>
            </p:extLst>
          </p:nvPr>
        </p:nvGraphicFramePr>
        <p:xfrm>
          <a:off x="273050" y="1136650"/>
          <a:ext cx="6096000" cy="214884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511550">
                  <a:extLst>
                    <a:ext uri="{9D8B030D-6E8A-4147-A177-3AD203B41FA5}">
                      <a16:colId xmlns:a16="http://schemas.microsoft.com/office/drawing/2014/main" val="4029861183"/>
                    </a:ext>
                  </a:extLst>
                </a:gridCol>
                <a:gridCol w="2584450">
                  <a:extLst>
                    <a:ext uri="{9D8B030D-6E8A-4147-A177-3AD203B41FA5}">
                      <a16:colId xmlns:a16="http://schemas.microsoft.com/office/drawing/2014/main" val="3436343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Normal </a:t>
                      </a:r>
                      <a:r>
                        <a:rPr lang="pt-BR" sz="14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Operations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1400" b="1" i="0" u="none" strike="noStrike" cap="none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Time</a:t>
                      </a:r>
                      <a:endParaRPr lang="en-US" sz="1400" b="1" i="0" u="none" strike="noStrike" cap="none" dirty="0">
                        <a:solidFill>
                          <a:schemeClr val="bg2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447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Mode: automatic - Min: 35% / Max: 40% - Valve: open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300 – 420 sec.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096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Mode: automatic - Min: 20% / Max: 30% - Valve: open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300 – 420 sec.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523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Mode: manual - valve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300 – 420 sec.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7426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Mode: manual - pump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300 – 420 sec.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3678893"/>
                  </a:ext>
                </a:extLst>
              </a:tr>
            </a:tbl>
          </a:graphicData>
        </a:graphic>
      </p:graphicFrame>
      <p:sp>
        <p:nvSpPr>
          <p:cNvPr id="12" name="CaixaDeTexto 11"/>
          <p:cNvSpPr txBox="1"/>
          <p:nvPr/>
        </p:nvSpPr>
        <p:spPr>
          <a:xfrm>
            <a:off x="0" y="23342"/>
            <a:ext cx="2741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err="1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Gas</a:t>
            </a:r>
            <a:r>
              <a:rPr lang="pt-BR" sz="3600" dirty="0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Pipeline</a:t>
            </a:r>
            <a:endParaRPr lang="en-US" sz="3600" dirty="0">
              <a:solidFill>
                <a:schemeClr val="bg2">
                  <a:lumMod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DBFADA4-9120-45FB-9AE4-1E11DAB73C67}"/>
              </a:ext>
            </a:extLst>
          </p:cNvPr>
          <p:cNvSpPr txBox="1"/>
          <p:nvPr/>
        </p:nvSpPr>
        <p:spPr>
          <a:xfrm>
            <a:off x="7975090" y="4655402"/>
            <a:ext cx="1168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Center for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Cybersecurity</a:t>
            </a:r>
            <a:endParaRPr lang="pt-BR" sz="800" dirty="0">
              <a:solidFill>
                <a:srgbClr val="10253F"/>
              </a:solidFill>
              <a:latin typeface="Bahnschrift Light SemiCondensed" panose="020B0502040204020203" pitchFamily="34" charset="0"/>
            </a:endParaRPr>
          </a:p>
          <a:p>
            <a:pPr algn="ctr"/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Research</a:t>
            </a:r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and</a:t>
            </a:r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Education</a:t>
            </a:r>
            <a:endParaRPr lang="en-US" sz="800" dirty="0">
              <a:solidFill>
                <a:srgbClr val="10253F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091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4E0CD71B-4ED8-4E6D-8E42-D482BCB37F58}"/>
              </a:ext>
            </a:extLst>
          </p:cNvPr>
          <p:cNvCxnSpPr/>
          <p:nvPr/>
        </p:nvCxnSpPr>
        <p:spPr>
          <a:xfrm>
            <a:off x="0" y="829059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2" descr="UAH - The University of Alabama in Huntsville">
            <a:hlinkClick r:id="rId3" action="ppaction://hlinksldjump"/>
            <a:extLst>
              <a:ext uri="{FF2B5EF4-FFF2-40B4-BE49-F238E27FC236}">
                <a16:creationId xmlns:a16="http://schemas.microsoft.com/office/drawing/2014/main" id="{FC50C32A-16D6-4250-B8AD-A196AE872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2597C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089" y="-87203"/>
            <a:ext cx="1748165" cy="9276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BBAD8B9-D8C6-403D-AE7E-0BFF709E53D5}"/>
              </a:ext>
            </a:extLst>
          </p:cNvPr>
          <p:cNvSpPr txBox="1"/>
          <p:nvPr/>
        </p:nvSpPr>
        <p:spPr>
          <a:xfrm>
            <a:off x="257938" y="16985"/>
            <a:ext cx="1899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 err="1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Outline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CCFB0A1-0EF2-44D8-9AC8-3DF303A2B786}"/>
              </a:ext>
            </a:extLst>
          </p:cNvPr>
          <p:cNvSpPr txBox="1"/>
          <p:nvPr/>
        </p:nvSpPr>
        <p:spPr>
          <a:xfrm>
            <a:off x="7975090" y="4655402"/>
            <a:ext cx="1168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Center for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Cybersecurity</a:t>
            </a:r>
            <a:endParaRPr lang="pt-BR" sz="800" dirty="0">
              <a:solidFill>
                <a:srgbClr val="10253F"/>
              </a:solidFill>
              <a:latin typeface="Bahnschrift Light SemiCondensed" panose="020B0502040204020203" pitchFamily="34" charset="0"/>
            </a:endParaRPr>
          </a:p>
          <a:p>
            <a:pPr algn="ctr"/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Research</a:t>
            </a:r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and</a:t>
            </a:r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Education</a:t>
            </a:r>
            <a:endParaRPr lang="en-US" sz="800" dirty="0">
              <a:solidFill>
                <a:srgbClr val="10253F"/>
              </a:solidFill>
              <a:latin typeface="Bahnschrift Light SemiCondensed" panose="020B0502040204020203" pitchFamily="34" charset="0"/>
            </a:endParaRPr>
          </a:p>
        </p:txBody>
      </p:sp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93B1484D-44C1-4107-889B-6E23054177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5106543"/>
              </p:ext>
            </p:extLst>
          </p:nvPr>
        </p:nvGraphicFramePr>
        <p:xfrm>
          <a:off x="330200" y="1018792"/>
          <a:ext cx="4241800" cy="3578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4" name="CaixaDeTexto 13">
            <a:extLst>
              <a:ext uri="{FF2B5EF4-FFF2-40B4-BE49-F238E27FC236}">
                <a16:creationId xmlns:a16="http://schemas.microsoft.com/office/drawing/2014/main" id="{463EE88D-188F-4E82-B50C-9E687D6B8EB3}"/>
              </a:ext>
            </a:extLst>
          </p:cNvPr>
          <p:cNvSpPr txBox="1"/>
          <p:nvPr/>
        </p:nvSpPr>
        <p:spPr>
          <a:xfrm>
            <a:off x="463550" y="1231900"/>
            <a:ext cx="35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  <a:endParaRPr lang="pt-BR" b="1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D94F2F2-F0ED-4DFF-BE3A-7D0DB6541882}"/>
              </a:ext>
            </a:extLst>
          </p:cNvPr>
          <p:cNvSpPr txBox="1"/>
          <p:nvPr/>
        </p:nvSpPr>
        <p:spPr>
          <a:xfrm>
            <a:off x="793750" y="1797085"/>
            <a:ext cx="35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  <a:endParaRPr lang="pt-BR" b="1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CC94D4D-FFF0-4374-A02D-13F2A78E95E6}"/>
              </a:ext>
            </a:extLst>
          </p:cNvPr>
          <p:cNvSpPr txBox="1"/>
          <p:nvPr/>
        </p:nvSpPr>
        <p:spPr>
          <a:xfrm>
            <a:off x="927100" y="2352224"/>
            <a:ext cx="35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  <a:endParaRPr lang="pt-BR" b="1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E7D4D1A-00C8-4D6B-9376-6EFE7017901E}"/>
              </a:ext>
            </a:extLst>
          </p:cNvPr>
          <p:cNvSpPr txBox="1"/>
          <p:nvPr/>
        </p:nvSpPr>
        <p:spPr>
          <a:xfrm>
            <a:off x="927100" y="2916598"/>
            <a:ext cx="35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  <a:endParaRPr lang="pt-BR" b="1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7C43936-BB06-4BF3-BB33-6BD9FF0730C2}"/>
              </a:ext>
            </a:extLst>
          </p:cNvPr>
          <p:cNvSpPr txBox="1"/>
          <p:nvPr/>
        </p:nvSpPr>
        <p:spPr>
          <a:xfrm>
            <a:off x="774700" y="3503643"/>
            <a:ext cx="35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</a:t>
            </a:r>
            <a:endParaRPr lang="pt-BR" b="1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93FF0F1-D315-4E00-BFDE-EB1F770C96A6}"/>
              </a:ext>
            </a:extLst>
          </p:cNvPr>
          <p:cNvSpPr txBox="1"/>
          <p:nvPr/>
        </p:nvSpPr>
        <p:spPr>
          <a:xfrm>
            <a:off x="463550" y="4050517"/>
            <a:ext cx="35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997604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UAH - The University of Alabama in Huntsville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2597C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054" y="-98565"/>
            <a:ext cx="1748165" cy="9276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/>
          <p:cNvCxnSpPr/>
          <p:nvPr/>
        </p:nvCxnSpPr>
        <p:spPr>
          <a:xfrm>
            <a:off x="0" y="829059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0" y="24707"/>
            <a:ext cx="4408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err="1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Gas</a:t>
            </a:r>
            <a:r>
              <a:rPr lang="pt-BR" sz="3600" dirty="0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Pipeline </a:t>
            </a:r>
            <a:r>
              <a:rPr lang="pt-BR" sz="3600" dirty="0" err="1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Attacks</a:t>
            </a:r>
            <a:endParaRPr lang="en-US" sz="3600" dirty="0">
              <a:solidFill>
                <a:schemeClr val="bg2">
                  <a:lumMod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386701"/>
              </p:ext>
            </p:extLst>
          </p:nvPr>
        </p:nvGraphicFramePr>
        <p:xfrm>
          <a:off x="320040" y="928754"/>
          <a:ext cx="6439921" cy="419004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304703">
                  <a:extLst>
                    <a:ext uri="{9D8B030D-6E8A-4147-A177-3AD203B41FA5}">
                      <a16:colId xmlns:a16="http://schemas.microsoft.com/office/drawing/2014/main" val="1506213632"/>
                    </a:ext>
                  </a:extLst>
                </a:gridCol>
                <a:gridCol w="1617207">
                  <a:extLst>
                    <a:ext uri="{9D8B030D-6E8A-4147-A177-3AD203B41FA5}">
                      <a16:colId xmlns:a16="http://schemas.microsoft.com/office/drawing/2014/main" val="4196114053"/>
                    </a:ext>
                  </a:extLst>
                </a:gridCol>
                <a:gridCol w="1692825">
                  <a:extLst>
                    <a:ext uri="{9D8B030D-6E8A-4147-A177-3AD203B41FA5}">
                      <a16:colId xmlns:a16="http://schemas.microsoft.com/office/drawing/2014/main" val="1762392122"/>
                    </a:ext>
                  </a:extLst>
                </a:gridCol>
                <a:gridCol w="1825186">
                  <a:extLst>
                    <a:ext uri="{9D8B030D-6E8A-4147-A177-3AD203B41FA5}">
                      <a16:colId xmlns:a16="http://schemas.microsoft.com/office/drawing/2014/main" val="4167091599"/>
                    </a:ext>
                  </a:extLst>
                </a:gridCol>
              </a:tblGrid>
              <a:tr h="2168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1F4E78"/>
                          </a:solidFill>
                          <a:effectLst/>
                          <a:latin typeface="Calibri" panose="020F0502020204030204" pitchFamily="34" charset="0"/>
                        </a:rPr>
                        <a:t>Attack Index - Gao's Paper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1F4E78"/>
                          </a:solidFill>
                          <a:effectLst/>
                          <a:latin typeface="Calibri" panose="020F0502020204030204" pitchFamily="34" charset="0"/>
                        </a:rPr>
                        <a:t>Type of Attack - Gao's Paper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1F4E78"/>
                          </a:solidFill>
                          <a:effectLst/>
                          <a:latin typeface="Calibri" panose="020F0502020204030204" pitchFamily="34" charset="0"/>
                        </a:rPr>
                        <a:t>Classification -   Gao's Paper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1F4E78"/>
                          </a:solidFill>
                          <a:effectLst/>
                          <a:latin typeface="Calibri" panose="020F0502020204030204" pitchFamily="34" charset="0"/>
                        </a:rPr>
                        <a:t>Function Name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81440605"/>
                  </a:ext>
                </a:extLst>
              </a:tr>
              <a:tr h="2168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 Scan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Reconnaissance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Reconnaissance_Address_Scan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45370690"/>
                  </a:ext>
                </a:extLst>
              </a:tr>
              <a:tr h="2168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Function Code Scan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Reconnaissance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Reconnaissance_Function_Code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86228931"/>
                  </a:ext>
                </a:extLst>
              </a:tr>
              <a:tr h="2168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 identification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Reconnaissance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Reconnaissance_Device_Scan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22162400"/>
                  </a:ext>
                </a:extLst>
              </a:tr>
              <a:tr h="2168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Altered Actuator State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Malicious State Command Injection (MSCI)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Injection_Pump_OnOff_30x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5883811"/>
                  </a:ext>
                </a:extLst>
              </a:tr>
              <a:tr h="2168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Altered Actuator State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Malicious State Command Injection (MSCI)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Injection_Valve_OnOff_30x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09600775"/>
                  </a:ext>
                </a:extLst>
              </a:tr>
              <a:tr h="2873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Altered Actuator State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Malicious State Command Injection (MSCI)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Injection_Pump_Valve_OnOff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5499718"/>
                  </a:ext>
                </a:extLst>
              </a:tr>
              <a:tr h="2168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Altered Control Set Point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Malicious Parameter Command Injection (MPCI)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Injection_SP_Random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36159636"/>
                  </a:ext>
                </a:extLst>
              </a:tr>
              <a:tr h="2168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Injection_Random_PSI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22250922"/>
                  </a:ext>
                </a:extLst>
              </a:tr>
              <a:tr h="2168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MODBUS Slave Traffic Jamming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SYN_Flood_Using_Scapy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16243580"/>
                  </a:ext>
                </a:extLst>
              </a:tr>
              <a:tr h="2168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MITM_Drop_All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0323639"/>
                  </a:ext>
                </a:extLst>
              </a:tr>
              <a:tr h="216816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7/8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Sporadic Sensor Measurement Injection/ High Frequency Measurement Injection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Response Injection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MITM_Sporadic_Sensor</a:t>
                      </a:r>
                      <a:r>
                        <a:rPr lang="en-US" sz="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_Measurement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7642957"/>
                  </a:ext>
                </a:extLst>
              </a:tr>
              <a:tr h="216816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Force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Listen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Only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Malicious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Function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Injection (MFCI)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MITM_Force_Listen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1777591"/>
                  </a:ext>
                </a:extLst>
              </a:tr>
              <a:tr h="216816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Restart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communication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Malicious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Function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Injection (MFCI)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MITM_Restart_Modbus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86101049"/>
                  </a:ext>
                </a:extLst>
              </a:tr>
              <a:tr h="216816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Invalid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Read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Payload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Size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NMRI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MITM_Invalid_Payload_Size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68745356"/>
                  </a:ext>
                </a:extLst>
              </a:tr>
              <a:tr h="216816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Naive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Read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Payload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Size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NMRI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MITM_Naive_Read_Payload_Injection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26190427"/>
                  </a:ext>
                </a:extLst>
              </a:tr>
              <a:tr h="2168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Naive False Error Response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NMRI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MITM_Exception_Code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90392223"/>
                  </a:ext>
                </a:extLst>
              </a:tr>
              <a:tr h="216816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Slope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Measurement Injection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CMRI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MITM_Inject_Replayed_Sensor_Readings</a:t>
                      </a:r>
                      <a:endParaRPr lang="en-US" sz="600" b="0" i="0" u="none" strike="noStrike" cap="non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828506"/>
                  </a:ext>
                </a:extLst>
              </a:tr>
              <a:tr h="216816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Calculated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Sensor Measurement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CMRI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MITM_Inject_Calculated_Sensor_Readings</a:t>
                      </a:r>
                      <a:endParaRPr lang="en-US" sz="600" b="0" i="0" u="none" strike="noStrike" cap="non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58323249"/>
                  </a:ext>
                </a:extLst>
              </a:tr>
            </a:tbl>
          </a:graphicData>
        </a:graphic>
      </p:graphicFrame>
      <p:grpSp>
        <p:nvGrpSpPr>
          <p:cNvPr id="5" name="Agrupar 4">
            <a:extLst>
              <a:ext uri="{FF2B5EF4-FFF2-40B4-BE49-F238E27FC236}">
                <a16:creationId xmlns:a16="http://schemas.microsoft.com/office/drawing/2014/main" id="{618D7E81-EFC9-479B-A36A-8FCD3F35FE2F}"/>
              </a:ext>
            </a:extLst>
          </p:cNvPr>
          <p:cNvGrpSpPr/>
          <p:nvPr/>
        </p:nvGrpSpPr>
        <p:grpSpPr>
          <a:xfrm>
            <a:off x="6842512" y="1263650"/>
            <a:ext cx="2101936" cy="2901950"/>
            <a:chOff x="6842512" y="1263650"/>
            <a:chExt cx="2101936" cy="2901950"/>
          </a:xfrm>
          <a:scene3d>
            <a:camera prst="perspectiveLeft"/>
            <a:lightRig rig="threePt" dir="t"/>
          </a:scene3d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B86A3577-2BEB-4C64-9174-BCA4F3C7E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42512" y="1263650"/>
              <a:ext cx="2101936" cy="290195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FA7645DA-2C6C-41FF-B333-3B64771BFACF}"/>
                </a:ext>
              </a:extLst>
            </p:cNvPr>
            <p:cNvSpPr/>
            <p:nvPr/>
          </p:nvSpPr>
          <p:spPr>
            <a:xfrm>
              <a:off x="6897190" y="3669513"/>
              <a:ext cx="1999158" cy="264311"/>
            </a:xfrm>
            <a:prstGeom prst="rect">
              <a:avLst/>
            </a:prstGeom>
            <a:solidFill>
              <a:srgbClr val="CC0000">
                <a:alpha val="49804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C140A703-B2BE-4813-B21E-8BBE7FFA7ABF}"/>
              </a:ext>
            </a:extLst>
          </p:cNvPr>
          <p:cNvSpPr txBox="1"/>
          <p:nvPr/>
        </p:nvSpPr>
        <p:spPr>
          <a:xfrm>
            <a:off x="7975090" y="4655402"/>
            <a:ext cx="1168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Center for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Cybersecurity</a:t>
            </a:r>
            <a:endParaRPr lang="pt-BR" sz="800" dirty="0">
              <a:solidFill>
                <a:srgbClr val="10253F"/>
              </a:solidFill>
              <a:latin typeface="Bahnschrift Light SemiCondensed" panose="020B0502040204020203" pitchFamily="34" charset="0"/>
            </a:endParaRPr>
          </a:p>
          <a:p>
            <a:pPr algn="ctr"/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Research</a:t>
            </a:r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and</a:t>
            </a:r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Education</a:t>
            </a:r>
            <a:endParaRPr lang="en-US" sz="800" dirty="0">
              <a:solidFill>
                <a:srgbClr val="10253F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832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UAH - The University of Alabama in Huntsville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rgbClr val="2597C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054" y="-98565"/>
            <a:ext cx="1748165" cy="9276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/>
          <p:cNvCxnSpPr/>
          <p:nvPr/>
        </p:nvCxnSpPr>
        <p:spPr>
          <a:xfrm>
            <a:off x="0" y="829059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0" y="24707"/>
            <a:ext cx="3464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err="1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Heat</a:t>
            </a:r>
            <a:r>
              <a:rPr lang="pt-BR" sz="3600" dirty="0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pt-BR" sz="3600" dirty="0" err="1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Exchanger</a:t>
            </a:r>
            <a:endParaRPr lang="en-US" sz="3600" dirty="0">
              <a:solidFill>
                <a:schemeClr val="bg2">
                  <a:lumMod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Gravação de Tela 2">
            <a:hlinkClick r:id="" action="ppaction://media"/>
            <a:extLst>
              <a:ext uri="{FF2B5EF4-FFF2-40B4-BE49-F238E27FC236}">
                <a16:creationId xmlns:a16="http://schemas.microsoft.com/office/drawing/2014/main" id="{B5A9A78A-AB03-4E20-85B6-57C4EEAF1883}"/>
              </a:ext>
            </a:extLst>
          </p:cNvPr>
          <p:cNvPicPr>
            <a:picLocks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1388707" y="1156073"/>
            <a:ext cx="6366585" cy="3469568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3A0EF2C-95AA-47F6-8E74-1DB755FA4F48}"/>
              </a:ext>
            </a:extLst>
          </p:cNvPr>
          <p:cNvSpPr txBox="1"/>
          <p:nvPr/>
        </p:nvSpPr>
        <p:spPr>
          <a:xfrm>
            <a:off x="7975090" y="4655402"/>
            <a:ext cx="1168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Center for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Cybersecurity</a:t>
            </a:r>
            <a:endParaRPr lang="pt-BR" sz="800" dirty="0">
              <a:solidFill>
                <a:srgbClr val="10253F"/>
              </a:solidFill>
              <a:latin typeface="Bahnschrift Light SemiCondensed" panose="020B0502040204020203" pitchFamily="34" charset="0"/>
            </a:endParaRPr>
          </a:p>
          <a:p>
            <a:pPr algn="ctr"/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Research</a:t>
            </a:r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and</a:t>
            </a:r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Education</a:t>
            </a:r>
            <a:endParaRPr lang="en-US" sz="800" dirty="0">
              <a:solidFill>
                <a:srgbClr val="10253F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05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2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UAH - The University of Alabama in Huntsville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2597C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054" y="-98565"/>
            <a:ext cx="1748165" cy="9276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/>
          <p:cNvCxnSpPr/>
          <p:nvPr/>
        </p:nvCxnSpPr>
        <p:spPr>
          <a:xfrm>
            <a:off x="0" y="829059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0" y="24707"/>
            <a:ext cx="3464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err="1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Heat</a:t>
            </a:r>
            <a:r>
              <a:rPr lang="pt-BR" sz="3600" dirty="0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pt-BR" sz="3600" dirty="0" err="1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Exchanger</a:t>
            </a:r>
            <a:endParaRPr lang="en-US" sz="3600" dirty="0">
              <a:solidFill>
                <a:schemeClr val="bg2">
                  <a:lumMod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81484"/>
              </p:ext>
            </p:extLst>
          </p:nvPr>
        </p:nvGraphicFramePr>
        <p:xfrm>
          <a:off x="275456" y="1136650"/>
          <a:ext cx="6096000" cy="185420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220344">
                  <a:extLst>
                    <a:ext uri="{9D8B030D-6E8A-4147-A177-3AD203B41FA5}">
                      <a16:colId xmlns:a16="http://schemas.microsoft.com/office/drawing/2014/main" val="1087751901"/>
                    </a:ext>
                  </a:extLst>
                </a:gridCol>
                <a:gridCol w="1875656">
                  <a:extLst>
                    <a:ext uri="{9D8B030D-6E8A-4147-A177-3AD203B41FA5}">
                      <a16:colId xmlns:a16="http://schemas.microsoft.com/office/drawing/2014/main" val="2209490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Normal </a:t>
                      </a:r>
                      <a:r>
                        <a:rPr lang="pt-BR" sz="14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Operations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1400" b="1" i="0" u="none" strike="noStrike" cap="none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Time</a:t>
                      </a:r>
                      <a:endParaRPr lang="en-US" sz="1400" b="1" i="0" u="none" strike="noStrike" cap="none" dirty="0">
                        <a:solidFill>
                          <a:schemeClr val="bg2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768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Set - SP: 50 °C ; </a:t>
                      </a:r>
                      <a:r>
                        <a:rPr lang="en-US" sz="1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PID_td</a:t>
                      </a:r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.0 ; </a:t>
                      </a:r>
                      <a:r>
                        <a:rPr lang="en-US" sz="1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PID_tr</a:t>
                      </a:r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.1 ; </a:t>
                      </a:r>
                      <a:r>
                        <a:rPr lang="en-US" sz="1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PID_kp</a:t>
                      </a:r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.4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 – 300 sec.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80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Set - SP: 45 °C ; </a:t>
                      </a:r>
                      <a:r>
                        <a:rPr lang="en-US" sz="1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PID_td</a:t>
                      </a:r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.0 ; </a:t>
                      </a:r>
                      <a:r>
                        <a:rPr lang="en-US" sz="1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PID_tr</a:t>
                      </a:r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.1 ; </a:t>
                      </a:r>
                      <a:r>
                        <a:rPr lang="en-US" sz="1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PID_kp</a:t>
                      </a:r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.4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 – 300 sec.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57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Set - SP: 35 °C ; </a:t>
                      </a:r>
                      <a:r>
                        <a:rPr lang="en-US" sz="1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PID_td</a:t>
                      </a:r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.0 ; </a:t>
                      </a:r>
                      <a:r>
                        <a:rPr lang="en-US" sz="1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PID_tr</a:t>
                      </a:r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.1 ; </a:t>
                      </a:r>
                      <a:r>
                        <a:rPr lang="en-US" sz="1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PID_kp</a:t>
                      </a:r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.4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 – 300 </a:t>
                      </a:r>
                      <a:r>
                        <a:rPr lang="pt-BR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sec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533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Set - SP: </a:t>
                      </a:r>
                      <a:r>
                        <a:rPr lang="en-US" sz="1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rnd</a:t>
                      </a:r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; </a:t>
                      </a:r>
                      <a:r>
                        <a:rPr lang="en-US" sz="1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PID_td</a:t>
                      </a:r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.0 ; </a:t>
                      </a:r>
                      <a:r>
                        <a:rPr lang="en-US" sz="1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PID_tr</a:t>
                      </a:r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.1 ; </a:t>
                      </a:r>
                      <a:r>
                        <a:rPr lang="en-US" sz="1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PID_kp</a:t>
                      </a:r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.4 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 – 300 sec.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462215"/>
                  </a:ext>
                </a:extLst>
              </a:tr>
            </a:tbl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16874267-BA3E-4D17-B91B-556F4C3E74CF}"/>
              </a:ext>
            </a:extLst>
          </p:cNvPr>
          <p:cNvSpPr txBox="1"/>
          <p:nvPr/>
        </p:nvSpPr>
        <p:spPr>
          <a:xfrm>
            <a:off x="7975090" y="4655402"/>
            <a:ext cx="1168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Center for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Cybersecurity</a:t>
            </a:r>
            <a:endParaRPr lang="pt-BR" sz="800" dirty="0">
              <a:solidFill>
                <a:srgbClr val="10253F"/>
              </a:solidFill>
              <a:latin typeface="Bahnschrift Light SemiCondensed" panose="020B0502040204020203" pitchFamily="34" charset="0"/>
            </a:endParaRPr>
          </a:p>
          <a:p>
            <a:pPr algn="ctr"/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Research</a:t>
            </a:r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and</a:t>
            </a:r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Education</a:t>
            </a:r>
            <a:endParaRPr lang="en-US" sz="800" dirty="0">
              <a:solidFill>
                <a:srgbClr val="10253F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531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UAH - The University of Alabama in Huntsville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2597C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054" y="-98565"/>
            <a:ext cx="1748165" cy="9276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/>
          <p:cNvCxnSpPr/>
          <p:nvPr/>
        </p:nvCxnSpPr>
        <p:spPr>
          <a:xfrm>
            <a:off x="0" y="829059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567935"/>
              </p:ext>
            </p:extLst>
          </p:nvPr>
        </p:nvGraphicFramePr>
        <p:xfrm>
          <a:off x="254484" y="927992"/>
          <a:ext cx="6419851" cy="4148973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297291">
                  <a:extLst>
                    <a:ext uri="{9D8B030D-6E8A-4147-A177-3AD203B41FA5}">
                      <a16:colId xmlns:a16="http://schemas.microsoft.com/office/drawing/2014/main" val="3323854914"/>
                    </a:ext>
                  </a:extLst>
                </a:gridCol>
                <a:gridCol w="1912634">
                  <a:extLst>
                    <a:ext uri="{9D8B030D-6E8A-4147-A177-3AD203B41FA5}">
                      <a16:colId xmlns:a16="http://schemas.microsoft.com/office/drawing/2014/main" val="4187835228"/>
                    </a:ext>
                  </a:extLst>
                </a:gridCol>
                <a:gridCol w="1604963">
                  <a:extLst>
                    <a:ext uri="{9D8B030D-6E8A-4147-A177-3AD203B41FA5}">
                      <a16:colId xmlns:a16="http://schemas.microsoft.com/office/drawing/2014/main" val="3322752386"/>
                    </a:ext>
                  </a:extLst>
                </a:gridCol>
                <a:gridCol w="1604963">
                  <a:extLst>
                    <a:ext uri="{9D8B030D-6E8A-4147-A177-3AD203B41FA5}">
                      <a16:colId xmlns:a16="http://schemas.microsoft.com/office/drawing/2014/main" val="1162356208"/>
                    </a:ext>
                  </a:extLst>
                </a:gridCol>
              </a:tblGrid>
              <a:tr h="153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 dirty="0">
                          <a:solidFill>
                            <a:srgbClr val="1F4E78"/>
                          </a:solidFill>
                          <a:effectLst/>
                          <a:latin typeface="Calibri" panose="020F0502020204030204" pitchFamily="34" charset="0"/>
                        </a:rPr>
                        <a:t>Attack Index - Gao's Paper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 dirty="0">
                          <a:solidFill>
                            <a:srgbClr val="1F4E78"/>
                          </a:solidFill>
                          <a:effectLst/>
                          <a:latin typeface="Calibri" panose="020F0502020204030204" pitchFamily="34" charset="0"/>
                        </a:rPr>
                        <a:t>Type of Attack - Gao's Paper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>
                          <a:solidFill>
                            <a:srgbClr val="1F4E78"/>
                          </a:solidFill>
                          <a:effectLst/>
                          <a:latin typeface="Calibri" panose="020F0502020204030204" pitchFamily="34" charset="0"/>
                        </a:rPr>
                        <a:t>Classification -   Gao's Papaer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 dirty="0">
                          <a:solidFill>
                            <a:srgbClr val="1F4E78"/>
                          </a:solidFill>
                          <a:effectLst/>
                          <a:latin typeface="Calibri" panose="020F0502020204030204" pitchFamily="34" charset="0"/>
                        </a:rPr>
                        <a:t>Function Name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87471950"/>
                  </a:ext>
                </a:extLst>
              </a:tr>
              <a:tr h="1533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 Scan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Reconnaissance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Reconnaissance_Address_Scan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69203459"/>
                  </a:ext>
                </a:extLst>
              </a:tr>
              <a:tr h="1533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Function Code Scan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Reconnaissance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Reconnaissance_Function_Code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2523272"/>
                  </a:ext>
                </a:extLst>
              </a:tr>
              <a:tr h="1533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 identification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Reconnaissance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Reconnaissance_Device_Scan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56808391"/>
                  </a:ext>
                </a:extLst>
              </a:tr>
              <a:tr h="1533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Slope Sensor Measurement Injection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CMRI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Injection_Increase_Hot_Temp_Slowly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81480292"/>
                  </a:ext>
                </a:extLst>
              </a:tr>
              <a:tr h="1533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Slope Sensor Measurement Injection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CMRI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Injection_Decrease_Hot_Temp_Slowly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7893383"/>
                  </a:ext>
                </a:extLst>
              </a:tr>
              <a:tr h="1533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Slope Sensor Measurement Injection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CMRI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Injection_Increase_Hot_Temp_Rapidly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24513637"/>
                  </a:ext>
                </a:extLst>
              </a:tr>
              <a:tr h="1533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Slope Sensor Measurement Injection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CMRI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Injection_Decrease_Hot_Temp_Rapidly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1628171"/>
                  </a:ext>
                </a:extLst>
              </a:tr>
              <a:tr h="1533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Altered System Control Scheme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Malicious State Command Injection (MSCI)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Injection_Set_PIDkp_To_09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01025797"/>
                  </a:ext>
                </a:extLst>
              </a:tr>
              <a:tr h="1533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Altered System Control Scheme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Malicious State Command Injection (MSCI)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Injection_Set_PIDkp_To_12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13970927"/>
                  </a:ext>
                </a:extLst>
              </a:tr>
              <a:tr h="1533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Altered System Control Scheme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Malicious State Command Injection (MSCI)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Injection_Set_PIDtr_To_0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8738675"/>
                  </a:ext>
                </a:extLst>
              </a:tr>
              <a:tr h="1533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Altered System Control Scheme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Malicious State Command Injection (MSCI)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Injection_Set_PIDtr_To_negative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4161012"/>
                  </a:ext>
                </a:extLst>
              </a:tr>
              <a:tr h="1533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Altered System Control Scheme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Malicious State Command Injection (MSCI)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Injection_Set_PIDkp_To_05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54921307"/>
                  </a:ext>
                </a:extLst>
              </a:tr>
              <a:tr h="1533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Altered Control Set Point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Malicious Parameter Command Injection (MPCI)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Injection_Set_Setpoint_Below_20C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0480027"/>
                  </a:ext>
                </a:extLst>
              </a:tr>
              <a:tr h="1533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Altered Control Set Point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Malicious Parameter Command Injection (MPCI)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Injection_Set_Setpoint_Above_70C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63058919"/>
                  </a:ext>
                </a:extLst>
              </a:tr>
              <a:tr h="1533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Altered Control Set Point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Malicious Parameter Command Injection (MPCI)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Injection_Set_Setpoint_To_26C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1165092"/>
                  </a:ext>
                </a:extLst>
              </a:tr>
              <a:tr h="1533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Altered Control Set Point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Malicious Parameter Command Injection (MPCI)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Injection_Set_Setpoint_To_0C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03168204"/>
                  </a:ext>
                </a:extLst>
              </a:tr>
              <a:tr h="153348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MODBUS Slave Traffic Jamming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DOS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SYN_Flood_Using_Scapy</a:t>
                      </a:r>
                      <a:endParaRPr lang="en-US" sz="500" b="0" i="0" u="none" strike="noStrike" cap="non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88359319"/>
                  </a:ext>
                </a:extLst>
              </a:tr>
              <a:tr h="153348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00" b="0" i="0" u="none" strike="noStrike" cap="non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DOS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MITM_Drop_All</a:t>
                      </a:r>
                      <a:endParaRPr lang="en-US" sz="500" b="0" i="0" u="none" strike="noStrike" cap="non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27676056"/>
                  </a:ext>
                </a:extLst>
              </a:tr>
              <a:tr h="153348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7/8</a:t>
                      </a:r>
                      <a:endParaRPr lang="en-US" sz="500" b="0" i="0" u="none" strike="noStrike" cap="non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Sporadic Sensor Measurement Injection/ High Frequency Measurement Injection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Response Injection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MITM_Sporadic_Sensor_Measurement</a:t>
                      </a:r>
                      <a:endParaRPr lang="en-US" sz="500" b="0" i="0" u="none" strike="noStrike" cap="non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18628479"/>
                  </a:ext>
                </a:extLst>
              </a:tr>
              <a:tr h="153348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14</a:t>
                      </a:r>
                      <a:endParaRPr lang="en-US" sz="500" b="0" i="0" u="none" strike="noStrike" cap="non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Force </a:t>
                      </a:r>
                      <a:r>
                        <a:rPr lang="pt-BR" sz="5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Listen</a:t>
                      </a:r>
                      <a:r>
                        <a:rPr lang="pt-BR" sz="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BR" sz="5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Only</a:t>
                      </a:r>
                      <a:r>
                        <a:rPr lang="pt-BR" sz="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BR" sz="5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Mode</a:t>
                      </a:r>
                      <a:endParaRPr lang="en-US" sz="500" b="0" i="0" u="none" strike="noStrike" cap="non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5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Malicious</a:t>
                      </a:r>
                      <a:r>
                        <a:rPr lang="pt-BR" sz="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BR" sz="5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Function</a:t>
                      </a:r>
                      <a:r>
                        <a:rPr lang="pt-BR" sz="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BR" sz="5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Code</a:t>
                      </a:r>
                      <a:r>
                        <a:rPr lang="pt-BR" sz="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 Injection (MFCI)</a:t>
                      </a:r>
                      <a:endParaRPr lang="en-US" sz="500" b="0" i="0" u="none" strike="noStrike" cap="non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MITM_Force_Listen</a:t>
                      </a:r>
                      <a:endParaRPr lang="en-US" sz="500" b="0" i="0" u="none" strike="noStrike" cap="non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77281246"/>
                  </a:ext>
                </a:extLst>
              </a:tr>
              <a:tr h="153348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15</a:t>
                      </a:r>
                      <a:endParaRPr lang="en-US" sz="500" b="0" i="0" u="none" strike="noStrike" cap="non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5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Restart</a:t>
                      </a:r>
                      <a:r>
                        <a:rPr lang="pt-BR" sz="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 communication</a:t>
                      </a:r>
                      <a:endParaRPr lang="en-US" sz="500" b="0" i="0" u="none" strike="noStrike" cap="non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5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Malicious</a:t>
                      </a:r>
                      <a:r>
                        <a:rPr lang="pt-BR" sz="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BR" sz="5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Function</a:t>
                      </a:r>
                      <a:r>
                        <a:rPr lang="pt-BR" sz="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BR" sz="5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Code</a:t>
                      </a:r>
                      <a:r>
                        <a:rPr lang="pt-BR" sz="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 Injection (MFCI)</a:t>
                      </a:r>
                      <a:endParaRPr lang="en-US" sz="500" b="0" i="0" u="none" strike="noStrike" cap="non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MITM_Restart_Modbus</a:t>
                      </a:r>
                      <a:endParaRPr lang="en-US" sz="500" b="0" i="0" u="none" strike="noStrike" cap="non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71137365"/>
                  </a:ext>
                </a:extLst>
              </a:tr>
              <a:tr h="153348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5</a:t>
                      </a:r>
                      <a:endParaRPr lang="en-US" sz="500" b="0" i="0" u="none" strike="noStrike" cap="non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5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Invalid</a:t>
                      </a:r>
                      <a:r>
                        <a:rPr lang="pt-BR" sz="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BR" sz="5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Read</a:t>
                      </a:r>
                      <a:r>
                        <a:rPr lang="pt-BR" sz="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BR" sz="5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Payload</a:t>
                      </a:r>
                      <a:r>
                        <a:rPr lang="pt-BR" sz="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BR" sz="5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Size</a:t>
                      </a:r>
                      <a:endParaRPr lang="en-US" sz="500" b="0" i="0" u="none" strike="noStrike" cap="non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NMRI</a:t>
                      </a:r>
                      <a:endParaRPr lang="en-US" sz="500" b="0" i="0" u="none" strike="noStrike" cap="non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MITM_Invalid_Payload_Size</a:t>
                      </a:r>
                      <a:endParaRPr lang="en-US" sz="500" b="0" i="0" u="none" strike="noStrike" cap="non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1555164"/>
                  </a:ext>
                </a:extLst>
              </a:tr>
              <a:tr h="153348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4</a:t>
                      </a:r>
                      <a:endParaRPr lang="en-US" sz="500" b="0" i="0" u="none" strike="noStrike" cap="non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5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Naive</a:t>
                      </a:r>
                      <a:r>
                        <a:rPr lang="pt-BR" sz="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BR" sz="5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Read</a:t>
                      </a:r>
                      <a:r>
                        <a:rPr lang="pt-BR" sz="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BR" sz="5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Payload</a:t>
                      </a:r>
                      <a:r>
                        <a:rPr lang="pt-BR" sz="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BR" sz="5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Size</a:t>
                      </a:r>
                      <a:endParaRPr lang="en-US" sz="500" b="0" i="0" u="none" strike="noStrike" cap="non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NMRI</a:t>
                      </a:r>
                      <a:endParaRPr lang="en-US" sz="500" b="0" i="0" u="none" strike="noStrike" cap="non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MITM_Naive_Read_Payload_Injection</a:t>
                      </a:r>
                      <a:endParaRPr lang="en-US" sz="500" b="0" i="0" u="none" strike="noStrike" cap="non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0074964"/>
                  </a:ext>
                </a:extLst>
              </a:tr>
              <a:tr h="153348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Naive False Error Response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NMRI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MITM_Exception_Code</a:t>
                      </a:r>
                      <a:endParaRPr lang="en-US" sz="500" b="0" i="0" u="none" strike="noStrike" cap="non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2249051"/>
                  </a:ext>
                </a:extLst>
              </a:tr>
              <a:tr h="153348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9</a:t>
                      </a:r>
                      <a:endParaRPr lang="en-US" sz="500" b="0" i="0" u="none" strike="noStrike" cap="non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High </a:t>
                      </a:r>
                      <a:r>
                        <a:rPr lang="pt-BR" sz="5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Slope</a:t>
                      </a:r>
                      <a:r>
                        <a:rPr lang="pt-BR" sz="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 Measurement Injection</a:t>
                      </a:r>
                      <a:endParaRPr lang="en-US" sz="500" b="0" i="0" u="none" strike="noStrike" cap="non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CMRI</a:t>
                      </a:r>
                      <a:endParaRPr lang="en-US" sz="500" b="0" i="0" u="none" strike="noStrike" cap="non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MITM_Inject_Replayed_Sensor_Readings</a:t>
                      </a:r>
                      <a:endParaRPr lang="en-US" sz="500" b="0" i="0" u="none" strike="noStrike" cap="non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51748520"/>
                  </a:ext>
                </a:extLst>
              </a:tr>
              <a:tr h="153348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8</a:t>
                      </a:r>
                      <a:endParaRPr lang="en-US" sz="500" b="0" i="0" u="none" strike="noStrike" cap="non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5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Calculated</a:t>
                      </a:r>
                      <a:r>
                        <a:rPr lang="pt-BR" sz="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 Sensor Measurement</a:t>
                      </a:r>
                      <a:endParaRPr lang="en-US" sz="500" b="0" i="0" u="none" strike="noStrike" cap="non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5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CMRI</a:t>
                      </a:r>
                      <a:endParaRPr lang="en-US" sz="500" b="0" i="0" u="none" strike="noStrike" cap="non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MITM_Inject_Calculated_Sensor_Readings</a:t>
                      </a:r>
                      <a:endParaRPr lang="en-US" sz="500" b="0" i="0" u="none" strike="noStrike" cap="non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85741561"/>
                  </a:ext>
                </a:extLst>
              </a:tr>
            </a:tbl>
          </a:graphicData>
        </a:graphic>
      </p:graphicFrame>
      <p:sp>
        <p:nvSpPr>
          <p:cNvPr id="11" name="CaixaDeTexto 10"/>
          <p:cNvSpPr txBox="1"/>
          <p:nvPr/>
        </p:nvSpPr>
        <p:spPr>
          <a:xfrm>
            <a:off x="0" y="24707"/>
            <a:ext cx="5131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err="1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Heat</a:t>
            </a:r>
            <a:r>
              <a:rPr lang="pt-BR" sz="3600" dirty="0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pt-BR" sz="3600" dirty="0" err="1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Exchanger</a:t>
            </a:r>
            <a:r>
              <a:rPr lang="pt-BR" sz="3600" dirty="0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pt-BR" sz="3600" dirty="0" err="1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Attacks</a:t>
            </a:r>
            <a:endParaRPr lang="en-US" sz="3600" dirty="0">
              <a:solidFill>
                <a:schemeClr val="bg2">
                  <a:lumMod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9DCD122-4469-4CB5-B83D-B3A199B06839}"/>
              </a:ext>
            </a:extLst>
          </p:cNvPr>
          <p:cNvGrpSpPr/>
          <p:nvPr/>
        </p:nvGrpSpPr>
        <p:grpSpPr>
          <a:xfrm>
            <a:off x="6842512" y="1263650"/>
            <a:ext cx="2101936" cy="2901950"/>
            <a:chOff x="6842512" y="1263650"/>
            <a:chExt cx="2101936" cy="2901950"/>
          </a:xfrm>
          <a:scene3d>
            <a:camera prst="perspectiveLeft"/>
            <a:lightRig rig="threePt" dir="t"/>
          </a:scene3d>
        </p:grpSpPr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88D83B57-F3D7-4C2B-96A3-254C97F3F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42512" y="1263650"/>
              <a:ext cx="2101936" cy="290195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3B85A4D4-C872-427F-B68F-315AC44E6076}"/>
                </a:ext>
              </a:extLst>
            </p:cNvPr>
            <p:cNvSpPr/>
            <p:nvPr/>
          </p:nvSpPr>
          <p:spPr>
            <a:xfrm>
              <a:off x="6897190" y="3669513"/>
              <a:ext cx="1999158" cy="264311"/>
            </a:xfrm>
            <a:prstGeom prst="rect">
              <a:avLst/>
            </a:prstGeom>
            <a:solidFill>
              <a:srgbClr val="CC0000">
                <a:alpha val="49804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9CB76E18-7385-477D-AFDC-7C1CA31E36F1}"/>
              </a:ext>
            </a:extLst>
          </p:cNvPr>
          <p:cNvSpPr txBox="1"/>
          <p:nvPr/>
        </p:nvSpPr>
        <p:spPr>
          <a:xfrm>
            <a:off x="7975090" y="4655402"/>
            <a:ext cx="1168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Center for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Cybersecurity</a:t>
            </a:r>
            <a:endParaRPr lang="pt-BR" sz="800" dirty="0">
              <a:solidFill>
                <a:srgbClr val="10253F"/>
              </a:solidFill>
              <a:latin typeface="Bahnschrift Light SemiCondensed" panose="020B0502040204020203" pitchFamily="34" charset="0"/>
            </a:endParaRPr>
          </a:p>
          <a:p>
            <a:pPr algn="ctr"/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Research</a:t>
            </a:r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and</a:t>
            </a:r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Education</a:t>
            </a:r>
            <a:endParaRPr lang="en-US" sz="800" dirty="0">
              <a:solidFill>
                <a:srgbClr val="10253F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541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UAH - The University of Alabama in Huntsville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rgbClr val="2597C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054" y="-98565"/>
            <a:ext cx="1748165" cy="9276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/>
          <p:cNvCxnSpPr/>
          <p:nvPr/>
        </p:nvCxnSpPr>
        <p:spPr>
          <a:xfrm>
            <a:off x="0" y="829059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0" y="24707"/>
            <a:ext cx="2484976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pt-BR" sz="3600" dirty="0" err="1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Robot</a:t>
            </a:r>
            <a:r>
              <a:rPr lang="pt-BR" sz="3600" dirty="0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pt-BR" sz="3600" dirty="0" err="1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Arm</a:t>
            </a:r>
            <a:endParaRPr lang="en-US" sz="3600" dirty="0">
              <a:solidFill>
                <a:schemeClr val="bg2">
                  <a:lumMod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Gravação de Tela 2">
            <a:hlinkClick r:id="" action="ppaction://media"/>
            <a:extLst>
              <a:ext uri="{FF2B5EF4-FFF2-40B4-BE49-F238E27FC236}">
                <a16:creationId xmlns:a16="http://schemas.microsoft.com/office/drawing/2014/main" id="{C1D246B8-0231-4836-B394-DE7CA42E591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427" end="13924.043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441088" y="1260564"/>
            <a:ext cx="6261823" cy="3519625"/>
          </a:xfrm>
          <a:prstGeom prst="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085E148-898B-453E-88ED-8FD3694945CF}"/>
              </a:ext>
            </a:extLst>
          </p:cNvPr>
          <p:cNvSpPr txBox="1"/>
          <p:nvPr/>
        </p:nvSpPr>
        <p:spPr>
          <a:xfrm>
            <a:off x="7975090" y="4655402"/>
            <a:ext cx="1168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Center for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Cybersecurity</a:t>
            </a:r>
            <a:endParaRPr lang="pt-BR" sz="800" dirty="0">
              <a:solidFill>
                <a:srgbClr val="10253F"/>
              </a:solidFill>
              <a:latin typeface="Bahnschrift Light SemiCondensed" panose="020B0502040204020203" pitchFamily="34" charset="0"/>
            </a:endParaRPr>
          </a:p>
          <a:p>
            <a:pPr algn="ctr"/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Research</a:t>
            </a:r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and</a:t>
            </a:r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Education</a:t>
            </a:r>
            <a:endParaRPr lang="en-US" sz="800" dirty="0">
              <a:solidFill>
                <a:srgbClr val="10253F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170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UAH - The University of Alabama in Huntsville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2597C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089" y="-87203"/>
            <a:ext cx="1748165" cy="9276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reto 5"/>
          <p:cNvCxnSpPr/>
          <p:nvPr/>
        </p:nvCxnSpPr>
        <p:spPr>
          <a:xfrm>
            <a:off x="0" y="829059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187371"/>
              </p:ext>
            </p:extLst>
          </p:nvPr>
        </p:nvGraphicFramePr>
        <p:xfrm>
          <a:off x="266700" y="1143000"/>
          <a:ext cx="6096000" cy="162052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305300">
                  <a:extLst>
                    <a:ext uri="{9D8B030D-6E8A-4147-A177-3AD203B41FA5}">
                      <a16:colId xmlns:a16="http://schemas.microsoft.com/office/drawing/2014/main" val="2387196499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34666099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Normal </a:t>
                      </a:r>
                      <a:r>
                        <a:rPr lang="pt-BR" sz="14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Operations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1400" b="1" i="0" u="none" strike="noStrike" cap="none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Time</a:t>
                      </a:r>
                      <a:endParaRPr lang="en-US" sz="1400" b="1" i="0" u="none" strike="noStrike" cap="none" dirty="0">
                        <a:solidFill>
                          <a:schemeClr val="bg2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560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Normal Operation Manual – set valid values for SP and lengths 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 – 120 sec.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903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Normal </a:t>
                      </a:r>
                      <a:r>
                        <a:rPr lang="pt-BR" sz="1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Operation</a:t>
                      </a:r>
                      <a:r>
                        <a:rPr lang="pt-BR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Auto – configures </a:t>
                      </a:r>
                      <a:r>
                        <a:rPr lang="pt-BR" sz="1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</a:t>
                      </a:r>
                      <a:r>
                        <a:rPr lang="pt-BR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pt-BR" sz="1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arm</a:t>
                      </a:r>
                      <a:r>
                        <a:rPr lang="pt-BR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pt-BR" sz="1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</a:t>
                      </a:r>
                      <a:r>
                        <a:rPr lang="pt-BR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pt-BR" sz="1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perform</a:t>
                      </a:r>
                      <a:r>
                        <a:rPr lang="pt-BR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 </a:t>
                      </a:r>
                      <a:r>
                        <a:rPr lang="pt-BR" sz="1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random</a:t>
                      </a:r>
                      <a:r>
                        <a:rPr lang="pt-BR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pt-BR" sz="1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</a:t>
                      </a:r>
                      <a:r>
                        <a:rPr lang="pt-BR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pt-BR" sz="1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</a:t>
                      </a:r>
                      <a:r>
                        <a:rPr lang="pt-BR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pt-BR" sz="1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cycles</a:t>
                      </a:r>
                      <a:r>
                        <a:rPr lang="pt-BR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pt-BR" sz="1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btween</a:t>
                      </a:r>
                      <a:r>
                        <a:rPr lang="pt-BR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pt-BR" sz="1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two</a:t>
                      </a:r>
                      <a:r>
                        <a:rPr lang="pt-BR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sets </a:t>
                      </a:r>
                      <a:r>
                        <a:rPr lang="pt-BR" sz="1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</a:t>
                      </a:r>
                      <a:r>
                        <a:rPr lang="pt-BR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pt-BR" sz="1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randomly</a:t>
                      </a:r>
                      <a:r>
                        <a:rPr lang="pt-BR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pt-BR" sz="1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chosen</a:t>
                      </a:r>
                      <a:r>
                        <a:rPr lang="pt-BR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pt-BR" sz="1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valid</a:t>
                      </a:r>
                      <a:r>
                        <a:rPr lang="pt-BR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pt-BR" sz="1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angle</a:t>
                      </a:r>
                      <a:r>
                        <a:rPr lang="pt-BR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SP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300 – 600 sec.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653891"/>
                  </a:ext>
                </a:extLst>
              </a:tr>
            </a:tbl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B030C962-EC3C-4A38-A1F2-D31E85774D8A}"/>
              </a:ext>
            </a:extLst>
          </p:cNvPr>
          <p:cNvSpPr txBox="1"/>
          <p:nvPr/>
        </p:nvSpPr>
        <p:spPr>
          <a:xfrm>
            <a:off x="0" y="24707"/>
            <a:ext cx="2484976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pt-BR" sz="3600" dirty="0" err="1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Robot</a:t>
            </a:r>
            <a:r>
              <a:rPr lang="pt-BR" sz="3600" dirty="0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pt-BR" sz="3600" dirty="0" err="1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Arm</a:t>
            </a:r>
            <a:endParaRPr lang="en-US" sz="3600" dirty="0">
              <a:solidFill>
                <a:schemeClr val="bg2">
                  <a:lumMod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F65227F-F466-4B3E-866B-0CA0740933DA}"/>
              </a:ext>
            </a:extLst>
          </p:cNvPr>
          <p:cNvSpPr txBox="1"/>
          <p:nvPr/>
        </p:nvSpPr>
        <p:spPr>
          <a:xfrm>
            <a:off x="7975090" y="4655402"/>
            <a:ext cx="1168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Center for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Cybersecurity</a:t>
            </a:r>
            <a:endParaRPr lang="pt-BR" sz="800" dirty="0">
              <a:solidFill>
                <a:srgbClr val="10253F"/>
              </a:solidFill>
              <a:latin typeface="Bahnschrift Light SemiCondensed" panose="020B0502040204020203" pitchFamily="34" charset="0"/>
            </a:endParaRPr>
          </a:p>
          <a:p>
            <a:pPr algn="ctr"/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Research</a:t>
            </a:r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and</a:t>
            </a:r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Education</a:t>
            </a:r>
            <a:endParaRPr lang="en-US" sz="800" dirty="0">
              <a:solidFill>
                <a:srgbClr val="10253F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556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UAH - The University of Alabama in Huntsville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2597C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089" y="-87203"/>
            <a:ext cx="1748165" cy="9276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reto 5"/>
          <p:cNvCxnSpPr/>
          <p:nvPr/>
        </p:nvCxnSpPr>
        <p:spPr>
          <a:xfrm>
            <a:off x="0" y="829059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7935526"/>
              </p:ext>
            </p:extLst>
          </p:nvPr>
        </p:nvGraphicFramePr>
        <p:xfrm>
          <a:off x="278407" y="987081"/>
          <a:ext cx="6518388" cy="402251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415318">
                  <a:extLst>
                    <a:ext uri="{9D8B030D-6E8A-4147-A177-3AD203B41FA5}">
                      <a16:colId xmlns:a16="http://schemas.microsoft.com/office/drawing/2014/main" val="2797828247"/>
                    </a:ext>
                  </a:extLst>
                </a:gridCol>
                <a:gridCol w="1718054">
                  <a:extLst>
                    <a:ext uri="{9D8B030D-6E8A-4147-A177-3AD203B41FA5}">
                      <a16:colId xmlns:a16="http://schemas.microsoft.com/office/drawing/2014/main" val="62483018"/>
                    </a:ext>
                  </a:extLst>
                </a:gridCol>
                <a:gridCol w="1692507">
                  <a:extLst>
                    <a:ext uri="{9D8B030D-6E8A-4147-A177-3AD203B41FA5}">
                      <a16:colId xmlns:a16="http://schemas.microsoft.com/office/drawing/2014/main" val="782120570"/>
                    </a:ext>
                  </a:extLst>
                </a:gridCol>
                <a:gridCol w="1692509">
                  <a:extLst>
                    <a:ext uri="{9D8B030D-6E8A-4147-A177-3AD203B41FA5}">
                      <a16:colId xmlns:a16="http://schemas.microsoft.com/office/drawing/2014/main" val="453668256"/>
                    </a:ext>
                  </a:extLst>
                </a:gridCol>
              </a:tblGrid>
              <a:tr h="2514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1F4E78"/>
                          </a:solidFill>
                          <a:effectLst/>
                          <a:latin typeface="Calibri" panose="020F0502020204030204" pitchFamily="34" charset="0"/>
                        </a:rPr>
                        <a:t>Attack Index - Gao's Paper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1F4E78"/>
                          </a:solidFill>
                          <a:effectLst/>
                          <a:latin typeface="Calibri" panose="020F0502020204030204" pitchFamily="34" charset="0"/>
                        </a:rPr>
                        <a:t>Type of Attack - Gao's Paper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1F4E78"/>
                          </a:solidFill>
                          <a:effectLst/>
                          <a:latin typeface="Calibri" panose="020F0502020204030204" pitchFamily="34" charset="0"/>
                        </a:rPr>
                        <a:t>Classification -   Gao's </a:t>
                      </a:r>
                      <a:r>
                        <a:rPr lang="en-US" sz="800" b="1" i="0" u="none" strike="noStrike" dirty="0" err="1">
                          <a:solidFill>
                            <a:srgbClr val="1F4E78"/>
                          </a:solidFill>
                          <a:effectLst/>
                          <a:latin typeface="Calibri" panose="020F0502020204030204" pitchFamily="34" charset="0"/>
                        </a:rPr>
                        <a:t>Papaer</a:t>
                      </a:r>
                      <a:endParaRPr lang="en-US" sz="800" b="1" i="0" u="none" strike="noStrike" dirty="0">
                        <a:solidFill>
                          <a:srgbClr val="1F4E78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1F4E78"/>
                          </a:solidFill>
                          <a:effectLst/>
                          <a:latin typeface="Calibri" panose="020F0502020204030204" pitchFamily="34" charset="0"/>
                        </a:rPr>
                        <a:t>Function Name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71857449"/>
                  </a:ext>
                </a:extLst>
              </a:tr>
              <a:tr h="25140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 Scan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Reconnaissance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Reconnaissance_Address_Scan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18873791"/>
                  </a:ext>
                </a:extLst>
              </a:tr>
              <a:tr h="25140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Function Code Scan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Reconnaissance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Reconnaissance_Function_Code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80050757"/>
                  </a:ext>
                </a:extLst>
              </a:tr>
              <a:tr h="25140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 identification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Reconnaissance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Reconnaissance_Device_Scan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8228364"/>
                  </a:ext>
                </a:extLst>
              </a:tr>
              <a:tr h="25140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Altered System Control Scheme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Malicious State Command Injection (MSCI)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Injection_Altered_Manual_Control_SP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3499153380"/>
                  </a:ext>
                </a:extLst>
              </a:tr>
              <a:tr h="25140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Altered System Control Scheme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Malicious State Command Injection (MSCI)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Injection_Altered_Auto_Control_SP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1771774475"/>
                  </a:ext>
                </a:extLst>
              </a:tr>
              <a:tr h="25140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MODBUS Slave Traffic Jamming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SYN_Flood_Using_Scapy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33134205"/>
                  </a:ext>
                </a:extLst>
              </a:tr>
              <a:tr h="25140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MITM_Drop_All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00295793"/>
                  </a:ext>
                </a:extLst>
              </a:tr>
              <a:tr h="251407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7/8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Sporadic Sensor Measurement Injection/ High Frequency Measurement Injection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Response Injection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MITM_Sporadic_Sensor</a:t>
                      </a:r>
                      <a:r>
                        <a:rPr lang="en-US" sz="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_Measurement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31378706"/>
                  </a:ext>
                </a:extLst>
              </a:tr>
              <a:tr h="251407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Force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Listen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Only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Malicious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Function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Injection (MFCI)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MITM_Force_Listen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98264467"/>
                  </a:ext>
                </a:extLst>
              </a:tr>
              <a:tr h="251407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Restart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communication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Malicious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Function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Injection (MFCI)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MITM_Restart_Modbus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76290358"/>
                  </a:ext>
                </a:extLst>
              </a:tr>
              <a:tr h="251407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Invalid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Read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Payload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Size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NMRI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MITM_Invalid_Payload_Size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21716059"/>
                  </a:ext>
                </a:extLst>
              </a:tr>
              <a:tr h="251407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Naive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Read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Payload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Size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NMRI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MITM_Naive_Read_Payload_Injection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53927630"/>
                  </a:ext>
                </a:extLst>
              </a:tr>
              <a:tr h="25140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Naive False Error Response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NMRI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MITM_Exception_Code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3226621"/>
                  </a:ext>
                </a:extLst>
              </a:tr>
              <a:tr h="251407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Slope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Measurement Injection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CMRI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MITM_Inject_Replayed_Sensor_Readings</a:t>
                      </a:r>
                      <a:endParaRPr lang="en-US" sz="600" b="0" i="0" u="none" strike="noStrike" cap="non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55506428"/>
                  </a:ext>
                </a:extLst>
              </a:tr>
              <a:tr h="251407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Calculated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Sensor Measurement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CMRI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MITM_Inject_Calculated_Sensor_Readings</a:t>
                      </a:r>
                      <a:endParaRPr lang="en-US" sz="600" b="0" i="0" u="none" strike="noStrike" cap="non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4481916"/>
                  </a:ext>
                </a:extLst>
              </a:tr>
            </a:tbl>
          </a:graphicData>
        </a:graphic>
      </p:graphicFrame>
      <p:grpSp>
        <p:nvGrpSpPr>
          <p:cNvPr id="11" name="Agrupar 10">
            <a:extLst>
              <a:ext uri="{FF2B5EF4-FFF2-40B4-BE49-F238E27FC236}">
                <a16:creationId xmlns:a16="http://schemas.microsoft.com/office/drawing/2014/main" id="{B395A8DD-A57A-492E-BF71-1E3C7EF12234}"/>
              </a:ext>
            </a:extLst>
          </p:cNvPr>
          <p:cNvGrpSpPr/>
          <p:nvPr/>
        </p:nvGrpSpPr>
        <p:grpSpPr>
          <a:xfrm>
            <a:off x="6842512" y="1263650"/>
            <a:ext cx="2101936" cy="2901950"/>
            <a:chOff x="6842512" y="1263650"/>
            <a:chExt cx="2101936" cy="2901950"/>
          </a:xfrm>
          <a:scene3d>
            <a:camera prst="perspectiveLeft"/>
            <a:lightRig rig="threePt" dir="t"/>
          </a:scene3d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C9671E84-F25D-4A84-88FE-83E1443C4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42512" y="1263650"/>
              <a:ext cx="2101936" cy="290195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7601DFF3-4773-43BA-8FB1-6B9586B32F75}"/>
                </a:ext>
              </a:extLst>
            </p:cNvPr>
            <p:cNvSpPr/>
            <p:nvPr/>
          </p:nvSpPr>
          <p:spPr>
            <a:xfrm>
              <a:off x="6897190" y="3669513"/>
              <a:ext cx="1999158" cy="264311"/>
            </a:xfrm>
            <a:prstGeom prst="rect">
              <a:avLst/>
            </a:prstGeom>
            <a:solidFill>
              <a:srgbClr val="CC0000">
                <a:alpha val="49804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E07D20A-AC04-4AF8-891A-0CF1411C0472}"/>
              </a:ext>
            </a:extLst>
          </p:cNvPr>
          <p:cNvSpPr txBox="1"/>
          <p:nvPr/>
        </p:nvSpPr>
        <p:spPr>
          <a:xfrm>
            <a:off x="0" y="24707"/>
            <a:ext cx="4152099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pt-BR" sz="3600" dirty="0" err="1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Robot</a:t>
            </a:r>
            <a:r>
              <a:rPr lang="pt-BR" sz="3600" dirty="0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pt-BR" sz="3600" dirty="0" err="1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Arm</a:t>
            </a:r>
            <a:r>
              <a:rPr lang="pt-BR" sz="3600" dirty="0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pt-BR" sz="3600" dirty="0" err="1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Attacks</a:t>
            </a:r>
            <a:endParaRPr lang="en-US" sz="3600" dirty="0">
              <a:solidFill>
                <a:schemeClr val="bg2">
                  <a:lumMod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7CADFAA-2B1D-45B1-B15B-C702F4BAE2A6}"/>
              </a:ext>
            </a:extLst>
          </p:cNvPr>
          <p:cNvSpPr txBox="1"/>
          <p:nvPr/>
        </p:nvSpPr>
        <p:spPr>
          <a:xfrm>
            <a:off x="7975090" y="4655402"/>
            <a:ext cx="1168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Center for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Cybersecurity</a:t>
            </a:r>
            <a:endParaRPr lang="pt-BR" sz="800" dirty="0">
              <a:solidFill>
                <a:srgbClr val="10253F"/>
              </a:solidFill>
              <a:latin typeface="Bahnschrift Light SemiCondensed" panose="020B0502040204020203" pitchFamily="34" charset="0"/>
            </a:endParaRPr>
          </a:p>
          <a:p>
            <a:pPr algn="ctr"/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Research</a:t>
            </a:r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and</a:t>
            </a:r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Education</a:t>
            </a:r>
            <a:endParaRPr lang="en-US" sz="800" dirty="0">
              <a:solidFill>
                <a:srgbClr val="10253F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907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UAH - The University of Alabama in Huntsville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rgbClr val="2597C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054" y="-98565"/>
            <a:ext cx="1748165" cy="9276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/>
          <p:cNvCxnSpPr/>
          <p:nvPr/>
        </p:nvCxnSpPr>
        <p:spPr>
          <a:xfrm>
            <a:off x="0" y="829059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CaixaDeTexto 2"/>
          <p:cNvSpPr txBox="1"/>
          <p:nvPr/>
        </p:nvSpPr>
        <p:spPr>
          <a:xfrm>
            <a:off x="0" y="24707"/>
            <a:ext cx="1417376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HVAC</a:t>
            </a:r>
            <a:endParaRPr lang="en-US" sz="3600" dirty="0">
              <a:solidFill>
                <a:schemeClr val="bg2">
                  <a:lumMod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" name="Gravação de Tela 1">
            <a:hlinkClick r:id="" action="ppaction://media"/>
            <a:extLst>
              <a:ext uri="{FF2B5EF4-FFF2-40B4-BE49-F238E27FC236}">
                <a16:creationId xmlns:a16="http://schemas.microsoft.com/office/drawing/2014/main" id="{A5378E9B-7B73-42EE-B394-26F504EEB2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424769" y="1172327"/>
            <a:ext cx="6294461" cy="3512818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27BF3FB-3251-4ECA-B5E1-9FB584103928}"/>
              </a:ext>
            </a:extLst>
          </p:cNvPr>
          <p:cNvSpPr txBox="1"/>
          <p:nvPr/>
        </p:nvSpPr>
        <p:spPr>
          <a:xfrm>
            <a:off x="7975090" y="4655402"/>
            <a:ext cx="1168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Center for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Cybersecurity</a:t>
            </a:r>
            <a:endParaRPr lang="pt-BR" sz="800" dirty="0">
              <a:solidFill>
                <a:srgbClr val="10253F"/>
              </a:solidFill>
              <a:latin typeface="Bahnschrift Light SemiCondensed" panose="020B0502040204020203" pitchFamily="34" charset="0"/>
            </a:endParaRPr>
          </a:p>
          <a:p>
            <a:pPr algn="ctr"/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Research</a:t>
            </a:r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and</a:t>
            </a:r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Education</a:t>
            </a:r>
            <a:endParaRPr lang="en-US" sz="800" dirty="0">
              <a:solidFill>
                <a:srgbClr val="10253F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16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UAH - The University of Alabama in Huntsville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2597C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089" y="-87203"/>
            <a:ext cx="1748165" cy="9276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reto 5"/>
          <p:cNvCxnSpPr/>
          <p:nvPr/>
        </p:nvCxnSpPr>
        <p:spPr>
          <a:xfrm>
            <a:off x="0" y="829059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950904"/>
              </p:ext>
            </p:extLst>
          </p:nvPr>
        </p:nvGraphicFramePr>
        <p:xfrm>
          <a:off x="285750" y="1155700"/>
          <a:ext cx="6978650" cy="163068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629150">
                  <a:extLst>
                    <a:ext uri="{9D8B030D-6E8A-4147-A177-3AD203B41FA5}">
                      <a16:colId xmlns:a16="http://schemas.microsoft.com/office/drawing/2014/main" val="3667121104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13145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Normal </a:t>
                      </a:r>
                      <a:r>
                        <a:rPr lang="pt-BR" sz="14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Operations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1400" b="1" i="0" u="none" strike="noStrike" cap="none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Time</a:t>
                      </a:r>
                      <a:endParaRPr lang="en-US" sz="1400" b="1" i="0" u="none" strike="noStrike" cap="none" dirty="0">
                        <a:solidFill>
                          <a:schemeClr val="bg2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2877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Heat</a:t>
                      </a:r>
                      <a:r>
                        <a:rPr lang="pt-BR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=&gt; </a:t>
                      </a:r>
                      <a:r>
                        <a:rPr lang="pt-BR" sz="1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</a:t>
                      </a:r>
                      <a:r>
                        <a:rPr lang="pt-BR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auto – Min: 20</a:t>
                      </a:r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(± 3)°</a:t>
                      </a:r>
                      <a:r>
                        <a:rPr lang="pt-BR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 / Max: 23</a:t>
                      </a:r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(± 3)°</a:t>
                      </a:r>
                      <a:r>
                        <a:rPr lang="pt-BR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300 – 420 sec.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1662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Cool =&gt; </a:t>
                      </a:r>
                      <a:r>
                        <a:rPr lang="pt-BR" sz="1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</a:t>
                      </a:r>
                      <a:r>
                        <a:rPr lang="pt-BR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auto – Min: 20</a:t>
                      </a:r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(± 3)°</a:t>
                      </a:r>
                      <a:r>
                        <a:rPr lang="pt-BR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 / Max 23</a:t>
                      </a:r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(± 3)°</a:t>
                      </a:r>
                      <a:r>
                        <a:rPr lang="pt-BR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300 – 420 sec.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9407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Randomly</a:t>
                      </a:r>
                      <a:r>
                        <a:rPr lang="pt-BR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pt-BR" sz="1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chosen</a:t>
                      </a:r>
                      <a:r>
                        <a:rPr lang="pt-BR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auto </a:t>
                      </a:r>
                      <a:r>
                        <a:rPr lang="pt-BR" sz="1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</a:t>
                      </a:r>
                      <a:r>
                        <a:rPr lang="pt-BR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Min 18</a:t>
                      </a:r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(± 3)°</a:t>
                      </a:r>
                      <a:r>
                        <a:rPr lang="pt-BR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- 23</a:t>
                      </a:r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(± 3)°</a:t>
                      </a:r>
                      <a:r>
                        <a:rPr lang="pt-BR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 Max: Min</a:t>
                      </a:r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(± 3)</a:t>
                      </a:r>
                      <a:r>
                        <a:rPr lang="pt-BR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-23</a:t>
                      </a:r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(± 3)°C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300 – 420 sec.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0333952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5C114666-2863-44C3-8F5D-48818B001BFD}"/>
              </a:ext>
            </a:extLst>
          </p:cNvPr>
          <p:cNvSpPr txBox="1"/>
          <p:nvPr/>
        </p:nvSpPr>
        <p:spPr>
          <a:xfrm>
            <a:off x="0" y="24707"/>
            <a:ext cx="1417376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HVAC</a:t>
            </a:r>
            <a:endParaRPr lang="en-US" sz="3600" dirty="0">
              <a:solidFill>
                <a:schemeClr val="bg2">
                  <a:lumMod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5E9FE1F-A43A-4662-BB83-ABFFD6DB0C29}"/>
              </a:ext>
            </a:extLst>
          </p:cNvPr>
          <p:cNvSpPr txBox="1"/>
          <p:nvPr/>
        </p:nvSpPr>
        <p:spPr>
          <a:xfrm>
            <a:off x="7975090" y="4655402"/>
            <a:ext cx="1168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Center for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Cybersecurity</a:t>
            </a:r>
            <a:endParaRPr lang="pt-BR" sz="800" dirty="0">
              <a:solidFill>
                <a:srgbClr val="10253F"/>
              </a:solidFill>
              <a:latin typeface="Bahnschrift Light SemiCondensed" panose="020B0502040204020203" pitchFamily="34" charset="0"/>
            </a:endParaRPr>
          </a:p>
          <a:p>
            <a:pPr algn="ctr"/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Research</a:t>
            </a:r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and</a:t>
            </a:r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Education</a:t>
            </a:r>
            <a:endParaRPr lang="en-US" sz="800" dirty="0">
              <a:solidFill>
                <a:srgbClr val="10253F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907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UAH - The University of Alabama in Huntsville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2597C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054" y="-98565"/>
            <a:ext cx="1748165" cy="9276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/>
          <p:cNvCxnSpPr/>
          <p:nvPr/>
        </p:nvCxnSpPr>
        <p:spPr>
          <a:xfrm>
            <a:off x="0" y="829059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598226"/>
              </p:ext>
            </p:extLst>
          </p:nvPr>
        </p:nvGraphicFramePr>
        <p:xfrm>
          <a:off x="201791" y="925205"/>
          <a:ext cx="6548259" cy="4143174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404148">
                  <a:extLst>
                    <a:ext uri="{9D8B030D-6E8A-4147-A177-3AD203B41FA5}">
                      <a16:colId xmlns:a16="http://schemas.microsoft.com/office/drawing/2014/main" val="2557705235"/>
                    </a:ext>
                  </a:extLst>
                </a:gridCol>
                <a:gridCol w="1683648">
                  <a:extLst>
                    <a:ext uri="{9D8B030D-6E8A-4147-A177-3AD203B41FA5}">
                      <a16:colId xmlns:a16="http://schemas.microsoft.com/office/drawing/2014/main" val="875148622"/>
                    </a:ext>
                  </a:extLst>
                </a:gridCol>
                <a:gridCol w="1577173">
                  <a:extLst>
                    <a:ext uri="{9D8B030D-6E8A-4147-A177-3AD203B41FA5}">
                      <a16:colId xmlns:a16="http://schemas.microsoft.com/office/drawing/2014/main" val="538564593"/>
                    </a:ext>
                  </a:extLst>
                </a:gridCol>
                <a:gridCol w="1883290">
                  <a:extLst>
                    <a:ext uri="{9D8B030D-6E8A-4147-A177-3AD203B41FA5}">
                      <a16:colId xmlns:a16="http://schemas.microsoft.com/office/drawing/2014/main" val="643172521"/>
                    </a:ext>
                  </a:extLst>
                </a:gridCol>
              </a:tblGrid>
              <a:tr h="197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1F4E78"/>
                          </a:solidFill>
                          <a:effectLst/>
                          <a:latin typeface="Calibri" panose="020F0502020204030204" pitchFamily="34" charset="0"/>
                        </a:rPr>
                        <a:t>Attack Index - Gao's Paper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1F4E78"/>
                          </a:solidFill>
                          <a:effectLst/>
                          <a:latin typeface="Calibri" panose="020F0502020204030204" pitchFamily="34" charset="0"/>
                        </a:rPr>
                        <a:t>Type of Attack - Gao's Paper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1F4E78"/>
                          </a:solidFill>
                          <a:effectLst/>
                          <a:latin typeface="Calibri" panose="020F0502020204030204" pitchFamily="34" charset="0"/>
                        </a:rPr>
                        <a:t>Classification -   Gao's </a:t>
                      </a:r>
                      <a:r>
                        <a:rPr lang="en-US" sz="900" b="1" i="0" u="none" strike="noStrike" dirty="0" err="1">
                          <a:solidFill>
                            <a:srgbClr val="1F4E78"/>
                          </a:solidFill>
                          <a:effectLst/>
                          <a:latin typeface="Calibri" panose="020F0502020204030204" pitchFamily="34" charset="0"/>
                        </a:rPr>
                        <a:t>Papaer</a:t>
                      </a:r>
                      <a:endParaRPr lang="en-US" sz="900" b="1" i="0" u="none" strike="noStrike" dirty="0">
                        <a:solidFill>
                          <a:srgbClr val="1F4E78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1F4E78"/>
                          </a:solidFill>
                          <a:effectLst/>
                          <a:latin typeface="Calibri" panose="020F0502020204030204" pitchFamily="34" charset="0"/>
                        </a:rPr>
                        <a:t>Function Name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56706316"/>
                  </a:ext>
                </a:extLst>
              </a:tr>
              <a:tr h="19729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 Scan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Reconnaissance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Reconnaissance_Address_Scan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9698330"/>
                  </a:ext>
                </a:extLst>
              </a:tr>
              <a:tr h="19729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Function Code Scan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Reconnaissance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Reconnaissance_Function_Code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26500308"/>
                  </a:ext>
                </a:extLst>
              </a:tr>
              <a:tr h="19729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 identification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Reconnaissance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Reconnaissance_Device_Scan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711968"/>
                  </a:ext>
                </a:extLst>
              </a:tr>
              <a:tr h="19729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 identification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Reconnaissance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Reconnaissance_Device_Scan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50584342"/>
                  </a:ext>
                </a:extLst>
              </a:tr>
              <a:tr h="19729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Altered System Control Scheme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Malicious State Command Injection (MSCI)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Injection_Shutdown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7260456"/>
                  </a:ext>
                </a:extLst>
              </a:tr>
              <a:tr h="19729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Altered Control Set Point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Malicious Parameter Command Injection (MPCI)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Injection_SP_Random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49371105"/>
                  </a:ext>
                </a:extLst>
              </a:tr>
              <a:tr h="19729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Injection_Random_Temp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9536488"/>
                  </a:ext>
                </a:extLst>
              </a:tr>
              <a:tr h="19729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Injection_Simultaneous_Heating_Cooling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38138178"/>
                  </a:ext>
                </a:extLst>
              </a:tr>
              <a:tr h="19729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11 12 13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Altered Actuator State /  Altered System Control Scheme / Altered Control Set Point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MSCI / MPCI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Injection_Overcool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99451903"/>
                  </a:ext>
                </a:extLst>
              </a:tr>
              <a:tr h="19729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11 12 13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Altered Actuator State /  Altered System Control Scheme / Altered Control Set Point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MSCI / MPCI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Injection_Overheat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04839499"/>
                  </a:ext>
                </a:extLst>
              </a:tr>
              <a:tr h="19729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MODBUS Slave Traffic Jamming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SYN_Flood_Using_Scapy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66217336"/>
                  </a:ext>
                </a:extLst>
              </a:tr>
              <a:tr h="19729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MITM_Drop_All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91450043"/>
                  </a:ext>
                </a:extLst>
              </a:tr>
              <a:tr h="197294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7/8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Sporadic Sensor Measurement Injection/ High Frequency Measurement Injection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Response Injection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MITM_Sporadic_Sensor</a:t>
                      </a:r>
                      <a:r>
                        <a:rPr lang="en-US" sz="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_Measurement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1491563"/>
                  </a:ext>
                </a:extLst>
              </a:tr>
              <a:tr h="197294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Force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Listen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Only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Malicious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Function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Injection (MFCI)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MITM_Force_Listen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9081014"/>
                  </a:ext>
                </a:extLst>
              </a:tr>
              <a:tr h="197294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Restart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communication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Malicious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Function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Injection (MFCI)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MITM_Restart_Modbus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58977555"/>
                  </a:ext>
                </a:extLst>
              </a:tr>
              <a:tr h="197294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Invalid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Read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Payload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Size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NMRI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MITM_Invalid_Payload_Size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937338"/>
                  </a:ext>
                </a:extLst>
              </a:tr>
              <a:tr h="197294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Naive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Read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Payload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Size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NMRI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MITM_Naive_Read_Payload_Injection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29663898"/>
                  </a:ext>
                </a:extLst>
              </a:tr>
              <a:tr h="19729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Naive False Error Response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NMRI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MITM_Exception_Code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37915997"/>
                  </a:ext>
                </a:extLst>
              </a:tr>
              <a:tr h="197294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Slope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Measurement Injection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CMRI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MITM_Inject_Replayed_Sensor_Readings</a:t>
                      </a:r>
                      <a:endParaRPr lang="en-US" sz="600" b="0" i="0" u="none" strike="noStrike" cap="non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22460587"/>
                  </a:ext>
                </a:extLst>
              </a:tr>
              <a:tr h="197294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Calculated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Sensor Measurement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CMRI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MITM_Inject_Calculated_Sensor_Readings</a:t>
                      </a:r>
                      <a:endParaRPr lang="en-US" sz="600" b="0" i="0" u="none" strike="noStrike" cap="non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03670721"/>
                  </a:ext>
                </a:extLst>
              </a:tr>
            </a:tbl>
          </a:graphicData>
        </a:graphic>
      </p:graphicFrame>
      <p:grpSp>
        <p:nvGrpSpPr>
          <p:cNvPr id="11" name="Agrupar 10">
            <a:extLst>
              <a:ext uri="{FF2B5EF4-FFF2-40B4-BE49-F238E27FC236}">
                <a16:creationId xmlns:a16="http://schemas.microsoft.com/office/drawing/2014/main" id="{05AD2399-04DE-48A7-B2BA-0FE52D4CDF35}"/>
              </a:ext>
            </a:extLst>
          </p:cNvPr>
          <p:cNvGrpSpPr/>
          <p:nvPr/>
        </p:nvGrpSpPr>
        <p:grpSpPr>
          <a:xfrm>
            <a:off x="6842512" y="1263650"/>
            <a:ext cx="2101936" cy="2901950"/>
            <a:chOff x="6842512" y="1263650"/>
            <a:chExt cx="2101936" cy="2901950"/>
          </a:xfrm>
          <a:scene3d>
            <a:camera prst="perspectiveLeft"/>
            <a:lightRig rig="threePt" dir="t"/>
          </a:scene3d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70722EBA-C115-461E-8F64-A03C93933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42512" y="1263650"/>
              <a:ext cx="2101936" cy="290195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763F11B2-385F-4343-BD92-490393E1FD9C}"/>
                </a:ext>
              </a:extLst>
            </p:cNvPr>
            <p:cNvSpPr/>
            <p:nvPr/>
          </p:nvSpPr>
          <p:spPr>
            <a:xfrm>
              <a:off x="6897190" y="3669513"/>
              <a:ext cx="1999158" cy="264311"/>
            </a:xfrm>
            <a:prstGeom prst="rect">
              <a:avLst/>
            </a:prstGeom>
            <a:solidFill>
              <a:srgbClr val="CC0000">
                <a:alpha val="49804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E860C59-16EA-49C3-9A8F-15253F6C0AC4}"/>
              </a:ext>
            </a:extLst>
          </p:cNvPr>
          <p:cNvSpPr txBox="1"/>
          <p:nvPr/>
        </p:nvSpPr>
        <p:spPr>
          <a:xfrm>
            <a:off x="0" y="24707"/>
            <a:ext cx="3084499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HVAC </a:t>
            </a:r>
            <a:r>
              <a:rPr lang="pt-BR" sz="3600" dirty="0" err="1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Attacks</a:t>
            </a:r>
            <a:endParaRPr lang="en-US" sz="3600" dirty="0">
              <a:solidFill>
                <a:schemeClr val="bg2">
                  <a:lumMod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47DBFF3-AF1E-45FF-9564-B3333469430C}"/>
              </a:ext>
            </a:extLst>
          </p:cNvPr>
          <p:cNvSpPr txBox="1"/>
          <p:nvPr/>
        </p:nvSpPr>
        <p:spPr>
          <a:xfrm>
            <a:off x="7975090" y="4655402"/>
            <a:ext cx="1168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Center for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Cybersecurity</a:t>
            </a:r>
            <a:endParaRPr lang="pt-BR" sz="800" dirty="0">
              <a:solidFill>
                <a:srgbClr val="10253F"/>
              </a:solidFill>
              <a:latin typeface="Bahnschrift Light SemiCondensed" panose="020B0502040204020203" pitchFamily="34" charset="0"/>
            </a:endParaRPr>
          </a:p>
          <a:p>
            <a:pPr algn="ctr"/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Research</a:t>
            </a:r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and</a:t>
            </a:r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Education</a:t>
            </a:r>
            <a:endParaRPr lang="en-US" sz="800" dirty="0">
              <a:solidFill>
                <a:srgbClr val="10253F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579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4E0CD71B-4ED8-4E6D-8E42-D482BCB37F58}"/>
              </a:ext>
            </a:extLst>
          </p:cNvPr>
          <p:cNvCxnSpPr/>
          <p:nvPr/>
        </p:nvCxnSpPr>
        <p:spPr>
          <a:xfrm>
            <a:off x="0" y="829059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2" descr="UAH - The University of Alabama in Huntsville">
            <a:hlinkClick r:id="rId3" action="ppaction://hlinksldjump"/>
            <a:extLst>
              <a:ext uri="{FF2B5EF4-FFF2-40B4-BE49-F238E27FC236}">
                <a16:creationId xmlns:a16="http://schemas.microsoft.com/office/drawing/2014/main" id="{FC50C32A-16D6-4250-B8AD-A196AE872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2597C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089" y="-87203"/>
            <a:ext cx="1748165" cy="9276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BBAD8B9-D8C6-403D-AE7E-0BFF709E53D5}"/>
              </a:ext>
            </a:extLst>
          </p:cNvPr>
          <p:cNvSpPr txBox="1"/>
          <p:nvPr/>
        </p:nvSpPr>
        <p:spPr>
          <a:xfrm>
            <a:off x="257938" y="16985"/>
            <a:ext cx="5960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SCADA System Overview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03D09E3-7160-4F55-8A41-B792AEACE3D8}"/>
              </a:ext>
            </a:extLst>
          </p:cNvPr>
          <p:cNvSpPr txBox="1"/>
          <p:nvPr/>
        </p:nvSpPr>
        <p:spPr>
          <a:xfrm>
            <a:off x="7975090" y="4655402"/>
            <a:ext cx="1168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Center for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Cybersecurity</a:t>
            </a:r>
            <a:endParaRPr lang="pt-BR" sz="800" dirty="0">
              <a:solidFill>
                <a:srgbClr val="10253F"/>
              </a:solidFill>
              <a:latin typeface="Bahnschrift Light SemiCondensed" panose="020B0502040204020203" pitchFamily="34" charset="0"/>
            </a:endParaRPr>
          </a:p>
          <a:p>
            <a:pPr algn="ctr"/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Research</a:t>
            </a:r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and</a:t>
            </a:r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Education</a:t>
            </a:r>
            <a:endParaRPr lang="en-US" sz="800" dirty="0">
              <a:solidFill>
                <a:srgbClr val="10253F"/>
              </a:solidFill>
              <a:latin typeface="Bahnschrift Light SemiCondensed" panose="020B0502040204020203" pitchFamily="34" charset="0"/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544EF5B3-CDB6-40CE-86B4-217DBEA667C0}"/>
              </a:ext>
            </a:extLst>
          </p:cNvPr>
          <p:cNvGrpSpPr/>
          <p:nvPr/>
        </p:nvGrpSpPr>
        <p:grpSpPr>
          <a:xfrm>
            <a:off x="344481" y="1219295"/>
            <a:ext cx="7980369" cy="3752051"/>
            <a:chOff x="1754181" y="1369840"/>
            <a:chExt cx="9351438" cy="4396673"/>
          </a:xfrm>
        </p:grpSpPr>
        <p:pic>
          <p:nvPicPr>
            <p:cNvPr id="11" name="Imagem 10" descr="Uma imagem contendo no interior, neve, deitado, coberto&#10;&#10;Descrição gerada automaticamente">
              <a:extLst>
                <a:ext uri="{FF2B5EF4-FFF2-40B4-BE49-F238E27FC236}">
                  <a16:creationId xmlns:a16="http://schemas.microsoft.com/office/drawing/2014/main" id="{5EEA2A3D-315E-4629-8714-74FC33DF0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73042" y="1451543"/>
              <a:ext cx="1981933" cy="116225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2" name="Picture 12">
              <a:extLst>
                <a:ext uri="{FF2B5EF4-FFF2-40B4-BE49-F238E27FC236}">
                  <a16:creationId xmlns:a16="http://schemas.microsoft.com/office/drawing/2014/main" id="{E98BC8FB-5A41-412E-867F-EBCEA3A13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746" b="92232" l="10000" r="90000">
                          <a14:foregroundMark x1="26700" y1="10876" x2="11700" y2="43503"/>
                          <a14:foregroundMark x1="11700" y1="43503" x2="12900" y2="62712"/>
                          <a14:foregroundMark x1="29300" y1="13701" x2="86200" y2="21610"/>
                          <a14:foregroundMark x1="86200" y1="21610" x2="89000" y2="60311"/>
                          <a14:foregroundMark x1="89000" y1="60311" x2="71700" y2="90395"/>
                          <a14:foregroundMark x1="71700" y1="90395" x2="30800" y2="82203"/>
                          <a14:foregroundMark x1="75700" y1="36723" x2="25200" y2="32486"/>
                          <a14:foregroundMark x1="24700" y1="22316" x2="52500" y2="21328"/>
                          <a14:foregroundMark x1="52500" y1="21328" x2="78800" y2="30932"/>
                          <a14:foregroundMark x1="78200" y1="46893" x2="35900" y2="43220"/>
                          <a14:foregroundMark x1="75200" y1="90113" x2="89000" y2="77825"/>
                          <a14:foregroundMark x1="77200" y1="92232" x2="72600" y2="90819"/>
                          <a14:foregroundMark x1="10400" y1="25989" x2="10900" y2="6059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77726" y="1369840"/>
              <a:ext cx="1740044" cy="1231951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Seta: para a Direita 12">
              <a:extLst>
                <a:ext uri="{FF2B5EF4-FFF2-40B4-BE49-F238E27FC236}">
                  <a16:creationId xmlns:a16="http://schemas.microsoft.com/office/drawing/2014/main" id="{5444CC67-D697-4924-B8FF-29863C565EFC}"/>
                </a:ext>
              </a:extLst>
            </p:cNvPr>
            <p:cNvSpPr/>
            <p:nvPr/>
          </p:nvSpPr>
          <p:spPr>
            <a:xfrm>
              <a:off x="7245517" y="1756450"/>
              <a:ext cx="967740" cy="15382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Seta: para a Direita 13">
              <a:extLst>
                <a:ext uri="{FF2B5EF4-FFF2-40B4-BE49-F238E27FC236}">
                  <a16:creationId xmlns:a16="http://schemas.microsoft.com/office/drawing/2014/main" id="{6C698F98-5A1B-439D-A302-9176E126EE16}"/>
                </a:ext>
              </a:extLst>
            </p:cNvPr>
            <p:cNvSpPr/>
            <p:nvPr/>
          </p:nvSpPr>
          <p:spPr>
            <a:xfrm rot="10800000">
              <a:off x="7245517" y="2001256"/>
              <a:ext cx="967740" cy="15382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5" name="Picture 2" descr="SCADA HMI Software: aprile 2016">
              <a:extLst>
                <a:ext uri="{FF2B5EF4-FFF2-40B4-BE49-F238E27FC236}">
                  <a16:creationId xmlns:a16="http://schemas.microsoft.com/office/drawing/2014/main" id="{CD40A095-734C-475E-921F-9CD9DBE6AA4D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8448" y="1440696"/>
              <a:ext cx="1943613" cy="118395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706F7E29-1456-4568-BBF5-0050FBAD7F55}"/>
                </a:ext>
              </a:extLst>
            </p:cNvPr>
            <p:cNvSpPr txBox="1"/>
            <p:nvPr/>
          </p:nvSpPr>
          <p:spPr>
            <a:xfrm>
              <a:off x="7317254" y="2131319"/>
              <a:ext cx="824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badi" panose="020B0604020104020204" pitchFamily="34" charset="0"/>
                </a:rPr>
                <a:t>Network</a:t>
              </a:r>
              <a:endParaRPr lang="pt-BR" sz="1400" dirty="0">
                <a:latin typeface="Abadi" panose="020B0604020104020204" pitchFamily="34" charset="0"/>
              </a:endParaRPr>
            </a:p>
          </p:txBody>
        </p:sp>
        <p:sp>
          <p:nvSpPr>
            <p:cNvPr id="17" name="Seta: para a Direita 16">
              <a:extLst>
                <a:ext uri="{FF2B5EF4-FFF2-40B4-BE49-F238E27FC236}">
                  <a16:creationId xmlns:a16="http://schemas.microsoft.com/office/drawing/2014/main" id="{46C19453-38C9-44DE-9F4F-7B26005D9DED}"/>
                </a:ext>
              </a:extLst>
            </p:cNvPr>
            <p:cNvSpPr/>
            <p:nvPr/>
          </p:nvSpPr>
          <p:spPr>
            <a:xfrm>
              <a:off x="4440195" y="1728692"/>
              <a:ext cx="967740" cy="15382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Seta: para a Direita 17">
              <a:extLst>
                <a:ext uri="{FF2B5EF4-FFF2-40B4-BE49-F238E27FC236}">
                  <a16:creationId xmlns:a16="http://schemas.microsoft.com/office/drawing/2014/main" id="{99083A32-EBDC-4EB4-AF05-0DC19D64FA96}"/>
                </a:ext>
              </a:extLst>
            </p:cNvPr>
            <p:cNvSpPr/>
            <p:nvPr/>
          </p:nvSpPr>
          <p:spPr>
            <a:xfrm rot="10800000">
              <a:off x="4440195" y="1973498"/>
              <a:ext cx="967740" cy="15382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8E1A9E34-FD29-44CD-B0DC-6484C824C9AE}"/>
                </a:ext>
              </a:extLst>
            </p:cNvPr>
            <p:cNvSpPr txBox="1"/>
            <p:nvPr/>
          </p:nvSpPr>
          <p:spPr>
            <a:xfrm>
              <a:off x="4310043" y="2136848"/>
              <a:ext cx="12875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badi" panose="020B0604020104020204" pitchFamily="34" charset="0"/>
                </a:rPr>
                <a:t>Cyber Physical</a:t>
              </a:r>
            </a:p>
            <a:p>
              <a:pPr algn="ctr"/>
              <a:r>
                <a:rPr lang="en-US" sz="1400" dirty="0">
                  <a:latin typeface="Abadi" panose="020B0604020104020204" pitchFamily="34" charset="0"/>
                </a:rPr>
                <a:t>Link</a:t>
              </a:r>
              <a:endParaRPr lang="pt-BR" sz="1400" dirty="0">
                <a:latin typeface="Abadi" panose="020B0604020104020204" pitchFamily="34" charset="0"/>
              </a:endParaRP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31B1D2FB-225C-453D-AA9C-43E0FA536736}"/>
                </a:ext>
              </a:extLst>
            </p:cNvPr>
            <p:cNvSpPr txBox="1"/>
            <p:nvPr/>
          </p:nvSpPr>
          <p:spPr>
            <a:xfrm>
              <a:off x="6086747" y="2660068"/>
              <a:ext cx="5220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PLC</a:t>
              </a:r>
              <a:endParaRPr lang="pt-BR" dirty="0"/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7A8D2879-0F42-429F-881E-20E5B4A8E36C}"/>
                </a:ext>
              </a:extLst>
            </p:cNvPr>
            <p:cNvSpPr txBox="1"/>
            <p:nvPr/>
          </p:nvSpPr>
          <p:spPr>
            <a:xfrm>
              <a:off x="9027138" y="2660068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HMI</a:t>
              </a:r>
              <a:endParaRPr lang="pt-BR" dirty="0"/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0AF0328F-57DA-4405-9216-80F008F9D7E9}"/>
                </a:ext>
              </a:extLst>
            </p:cNvPr>
            <p:cNvSpPr txBox="1"/>
            <p:nvPr/>
          </p:nvSpPr>
          <p:spPr>
            <a:xfrm>
              <a:off x="2207176" y="2658557"/>
              <a:ext cx="23349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DAM – Physical System</a:t>
              </a:r>
              <a:endParaRPr lang="pt-BR" dirty="0"/>
            </a:p>
          </p:txBody>
        </p:sp>
        <p:pic>
          <p:nvPicPr>
            <p:cNvPr id="23" name="Imagem 22" descr="Uma imagem contendo eletrônico, computador&#10;&#10;Descrição gerada automaticamente">
              <a:extLst>
                <a:ext uri="{FF2B5EF4-FFF2-40B4-BE49-F238E27FC236}">
                  <a16:creationId xmlns:a16="http://schemas.microsoft.com/office/drawing/2014/main" id="{55959816-F8CD-4AC4-946D-0BD51996D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00375" y="3441777"/>
              <a:ext cx="1983502" cy="172769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4" name="Imagem 23" descr="Uma imagem contendo computador&#10;&#10;Descrição gerada automaticamente">
              <a:extLst>
                <a:ext uri="{FF2B5EF4-FFF2-40B4-BE49-F238E27FC236}">
                  <a16:creationId xmlns:a16="http://schemas.microsoft.com/office/drawing/2014/main" id="{B4175B0D-0D45-4BE9-9324-7818C75DC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275277" y="3591912"/>
              <a:ext cx="1830342" cy="1594286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E6069C70-6070-4156-99F6-F4E9B6E17D81}"/>
                </a:ext>
              </a:extLst>
            </p:cNvPr>
            <p:cNvGrpSpPr/>
            <p:nvPr/>
          </p:nvGrpSpPr>
          <p:grpSpPr>
            <a:xfrm>
              <a:off x="8178972" y="4143009"/>
              <a:ext cx="1032823" cy="767958"/>
              <a:chOff x="5608920" y="4507573"/>
              <a:chExt cx="1032823" cy="767958"/>
            </a:xfrm>
          </p:grpSpPr>
          <p:sp>
            <p:nvSpPr>
              <p:cNvPr id="37" name="Seta: para a Direita 36">
                <a:extLst>
                  <a:ext uri="{FF2B5EF4-FFF2-40B4-BE49-F238E27FC236}">
                    <a16:creationId xmlns:a16="http://schemas.microsoft.com/office/drawing/2014/main" id="{1C83C38E-E046-44AC-911E-911C8034FCD1}"/>
                  </a:ext>
                </a:extLst>
              </p:cNvPr>
              <p:cNvSpPr/>
              <p:nvPr/>
            </p:nvSpPr>
            <p:spPr>
              <a:xfrm>
                <a:off x="5608920" y="4507573"/>
                <a:ext cx="967740" cy="153820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8" name="Seta: para a Direita 37">
                <a:extLst>
                  <a:ext uri="{FF2B5EF4-FFF2-40B4-BE49-F238E27FC236}">
                    <a16:creationId xmlns:a16="http://schemas.microsoft.com/office/drawing/2014/main" id="{C8AC50D1-EFB6-40B5-945F-6EDFA66DF735}"/>
                  </a:ext>
                </a:extLst>
              </p:cNvPr>
              <p:cNvSpPr/>
              <p:nvPr/>
            </p:nvSpPr>
            <p:spPr>
              <a:xfrm rot="10800000">
                <a:off x="5608920" y="4752379"/>
                <a:ext cx="967740" cy="153820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F68BC46F-6FBE-478F-9BAC-8DC20A1F6E75}"/>
                  </a:ext>
                </a:extLst>
              </p:cNvPr>
              <p:cNvSpPr txBox="1"/>
              <p:nvPr/>
            </p:nvSpPr>
            <p:spPr>
              <a:xfrm>
                <a:off x="5633134" y="4906199"/>
                <a:ext cx="10086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badi" panose="020B0604020104020204" pitchFamily="34" charset="0"/>
                  </a:rPr>
                  <a:t>Network</a:t>
                </a:r>
                <a:endParaRPr lang="pt-BR" dirty="0">
                  <a:latin typeface="Abadi" panose="020B0604020104020204" pitchFamily="34" charset="0"/>
                </a:endParaRPr>
              </a:p>
            </p:txBody>
          </p:sp>
        </p:grpSp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id="{3A4F82C6-64EC-4008-8401-0BF8540B20D5}"/>
                </a:ext>
              </a:extLst>
            </p:cNvPr>
            <p:cNvGrpSpPr/>
            <p:nvPr/>
          </p:nvGrpSpPr>
          <p:grpSpPr>
            <a:xfrm>
              <a:off x="4799768" y="4121879"/>
              <a:ext cx="1204176" cy="767958"/>
              <a:chOff x="2178119" y="4502719"/>
              <a:chExt cx="1204176" cy="767958"/>
            </a:xfrm>
          </p:grpSpPr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39EDE688-CBA9-492A-84D6-F975CEBBCE9C}"/>
                  </a:ext>
                </a:extLst>
              </p:cNvPr>
              <p:cNvSpPr txBox="1"/>
              <p:nvPr/>
            </p:nvSpPr>
            <p:spPr>
              <a:xfrm>
                <a:off x="2178119" y="4901345"/>
                <a:ext cx="12041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badi" panose="020B0604020104020204" pitchFamily="34" charset="0"/>
                  </a:rPr>
                  <a:t>USB Cable</a:t>
                </a:r>
                <a:endParaRPr lang="pt-BR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35" name="Seta: para a Direita 34">
                <a:extLst>
                  <a:ext uri="{FF2B5EF4-FFF2-40B4-BE49-F238E27FC236}">
                    <a16:creationId xmlns:a16="http://schemas.microsoft.com/office/drawing/2014/main" id="{EBA97F13-DF43-4EEF-8B73-6BFD8B74272C}"/>
                  </a:ext>
                </a:extLst>
              </p:cNvPr>
              <p:cNvSpPr/>
              <p:nvPr/>
            </p:nvSpPr>
            <p:spPr>
              <a:xfrm>
                <a:off x="2297125" y="4502719"/>
                <a:ext cx="967740" cy="153820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Seta: para a Direita 35">
                <a:extLst>
                  <a:ext uri="{FF2B5EF4-FFF2-40B4-BE49-F238E27FC236}">
                    <a16:creationId xmlns:a16="http://schemas.microsoft.com/office/drawing/2014/main" id="{7525130E-D8C4-4F3A-99BF-B3B2E4B9C090}"/>
                  </a:ext>
                </a:extLst>
              </p:cNvPr>
              <p:cNvSpPr/>
              <p:nvPr/>
            </p:nvSpPr>
            <p:spPr>
              <a:xfrm rot="10800000">
                <a:off x="2297125" y="4747525"/>
                <a:ext cx="967740" cy="153820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EFFF6829-05D1-406C-898E-810540B2DD94}"/>
                </a:ext>
              </a:extLst>
            </p:cNvPr>
            <p:cNvGrpSpPr/>
            <p:nvPr/>
          </p:nvGrpSpPr>
          <p:grpSpPr>
            <a:xfrm>
              <a:off x="1754181" y="3682534"/>
              <a:ext cx="2931726" cy="1474169"/>
              <a:chOff x="311767" y="3858936"/>
              <a:chExt cx="3273230" cy="166099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31" name="Picture 2" descr="Engineer Cartoon png download - 500*500 - Free Transparent MATLAB png  Download. - CleanPNG / KissPNG">
                <a:extLst>
                  <a:ext uri="{FF2B5EF4-FFF2-40B4-BE49-F238E27FC236}">
                    <a16:creationId xmlns:a16="http://schemas.microsoft.com/office/drawing/2014/main" id="{3A18C8FC-46C3-4C52-8F2D-F453F5A660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8000" b="91000" l="10000" r="90000">
                            <a14:foregroundMark x1="57778" y1="8200" x2="57778" y2="8200"/>
                            <a14:foregroundMark x1="46333" y1="91000" x2="46333" y2="91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1767" y="4103831"/>
                <a:ext cx="2334999" cy="12972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4" descr="Cygwin png images | PNGWing">
                <a:extLst>
                  <a:ext uri="{FF2B5EF4-FFF2-40B4-BE49-F238E27FC236}">
                    <a16:creationId xmlns:a16="http://schemas.microsoft.com/office/drawing/2014/main" id="{5819413F-58D9-4EDC-BE50-E3A05258A9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10000" b="90000" l="10000" r="90000">
                            <a14:foregroundMark x1="53478" y1="47000" x2="53478" y2="47000"/>
                            <a14:foregroundMark x1="56304" y1="46000" x2="55870" y2="47333"/>
                            <a14:foregroundMark x1="62283" y1="47500" x2="62283" y2="47500"/>
                            <a14:foregroundMark x1="62283" y1="47500" x2="62826" y2="47667"/>
                            <a14:foregroundMark x1="66957" y1="47333" x2="67283" y2="47333"/>
                            <a14:foregroundMark x1="72826" y1="50167" x2="72717" y2="50500"/>
                            <a14:foregroundMark x1="75109" y1="49833" x2="75109" y2="49833"/>
                            <a14:foregroundMark x1="48370" y1="55000" x2="48370" y2="55000"/>
                            <a14:foregroundMark x1="48478" y1="56000" x2="48370" y2="56500"/>
                            <a14:foregroundMark x1="47935" y1="56500" x2="47935" y2="56500"/>
                            <a14:foregroundMark x1="48696" y1="54500" x2="48696" y2="54500"/>
                            <a14:foregroundMark x1="52609" y1="60167" x2="52609" y2="60167"/>
                            <a14:foregroundMark x1="54022" y1="59667" x2="54022" y2="59667"/>
                            <a14:foregroundMark x1="53370" y1="60333" x2="53043" y2="60500"/>
                            <a14:foregroundMark x1="52283" y1="60500" x2="52283" y2="60500"/>
                            <a14:foregroundMark x1="50217" y1="59333" x2="50217" y2="59333"/>
                            <a14:foregroundMark x1="50217" y1="59333" x2="50217" y2="60000"/>
                            <a14:foregroundMark x1="49674" y1="61167" x2="49457" y2="61333"/>
                            <a14:foregroundMark x1="48152" y1="60667" x2="48152" y2="60667"/>
                            <a14:foregroundMark x1="47500" y1="61667" x2="47500" y2="61667"/>
                            <a14:foregroundMark x1="46957" y1="61500" x2="46957" y2="61500"/>
                            <a14:foregroundMark x1="48804" y1="61000" x2="48804" y2="61000"/>
                            <a14:foregroundMark x1="49348" y1="60667" x2="49348" y2="60667"/>
                            <a14:foregroundMark x1="50000" y1="60000" x2="50217" y2="59333"/>
                            <a14:foregroundMark x1="51848" y1="57333" x2="51848" y2="57333"/>
                            <a14:foregroundMark x1="53370" y1="55500" x2="53370" y2="555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88904" y="4080831"/>
                <a:ext cx="1796093" cy="11713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E2A8BB49-3C35-46D0-9D4D-A78713533700}"/>
                  </a:ext>
                </a:extLst>
              </p:cNvPr>
              <p:cNvSpPr/>
              <p:nvPr/>
            </p:nvSpPr>
            <p:spPr>
              <a:xfrm>
                <a:off x="792553" y="3858936"/>
                <a:ext cx="2673438" cy="166099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B236B73E-A978-4086-940D-CAA88B61A340}"/>
                </a:ext>
              </a:extLst>
            </p:cNvPr>
            <p:cNvSpPr txBox="1"/>
            <p:nvPr/>
          </p:nvSpPr>
          <p:spPr>
            <a:xfrm>
              <a:off x="2505899" y="5375515"/>
              <a:ext cx="1781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MATLAB/ Cygwin</a:t>
              </a:r>
              <a:endParaRPr lang="pt-BR" dirty="0"/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92A91E8C-360B-4CEC-B910-84B638427320}"/>
                </a:ext>
              </a:extLst>
            </p:cNvPr>
            <p:cNvSpPr txBox="1"/>
            <p:nvPr/>
          </p:nvSpPr>
          <p:spPr>
            <a:xfrm>
              <a:off x="6492276" y="5397181"/>
              <a:ext cx="5220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PLC</a:t>
              </a:r>
              <a:endParaRPr lang="pt-BR" dirty="0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D2500679-E7F4-440D-A5B5-C9962E42AA5A}"/>
                </a:ext>
              </a:extLst>
            </p:cNvPr>
            <p:cNvSpPr txBox="1"/>
            <p:nvPr/>
          </p:nvSpPr>
          <p:spPr>
            <a:xfrm>
              <a:off x="9624898" y="5375515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HMI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2294285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UAH - The University of Alabama in Huntsville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rgbClr val="2597C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054" y="-98565"/>
            <a:ext cx="1748165" cy="9276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/>
          <p:cNvCxnSpPr/>
          <p:nvPr/>
        </p:nvCxnSpPr>
        <p:spPr>
          <a:xfrm>
            <a:off x="0" y="829059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CaixaDeTexto 2"/>
          <p:cNvSpPr txBox="1"/>
          <p:nvPr/>
        </p:nvSpPr>
        <p:spPr>
          <a:xfrm>
            <a:off x="0" y="24707"/>
            <a:ext cx="1144865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pt-BR" sz="3600" dirty="0" err="1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Lock</a:t>
            </a:r>
            <a:endParaRPr lang="en-US" sz="3600" dirty="0">
              <a:solidFill>
                <a:schemeClr val="bg2">
                  <a:lumMod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8" name="Gravação de Tela 7">
            <a:hlinkClick r:id="" action="ppaction://media"/>
            <a:extLst>
              <a:ext uri="{FF2B5EF4-FFF2-40B4-BE49-F238E27FC236}">
                <a16:creationId xmlns:a16="http://schemas.microsoft.com/office/drawing/2014/main" id="{E5B84F22-80C1-4BF8-B672-BFE5CE761A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2395" y="1076354"/>
            <a:ext cx="6799209" cy="3705333"/>
          </a:xfrm>
          <a:prstGeom prst="rect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5A1ED822-C9F5-48FE-BB07-70C38CEE00D8}"/>
              </a:ext>
            </a:extLst>
          </p:cNvPr>
          <p:cNvSpPr txBox="1"/>
          <p:nvPr/>
        </p:nvSpPr>
        <p:spPr>
          <a:xfrm>
            <a:off x="7975090" y="4655402"/>
            <a:ext cx="1168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Center for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Cybersecurity</a:t>
            </a:r>
            <a:endParaRPr lang="pt-BR" sz="800" dirty="0">
              <a:solidFill>
                <a:srgbClr val="10253F"/>
              </a:solidFill>
              <a:latin typeface="Bahnschrift Light SemiCondensed" panose="020B0502040204020203" pitchFamily="34" charset="0"/>
            </a:endParaRPr>
          </a:p>
          <a:p>
            <a:pPr algn="ctr"/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Research</a:t>
            </a:r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and</a:t>
            </a:r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Education</a:t>
            </a:r>
            <a:endParaRPr lang="en-US" sz="800" dirty="0">
              <a:solidFill>
                <a:srgbClr val="10253F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08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18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UAH - The University of Alabama in Huntsville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2597C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089" y="-87203"/>
            <a:ext cx="1748165" cy="9276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reto 5"/>
          <p:cNvCxnSpPr/>
          <p:nvPr/>
        </p:nvCxnSpPr>
        <p:spPr>
          <a:xfrm>
            <a:off x="0" y="829059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187318"/>
              </p:ext>
            </p:extLst>
          </p:nvPr>
        </p:nvGraphicFramePr>
        <p:xfrm>
          <a:off x="285750" y="1155700"/>
          <a:ext cx="6978650" cy="148336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629150">
                  <a:extLst>
                    <a:ext uri="{9D8B030D-6E8A-4147-A177-3AD203B41FA5}">
                      <a16:colId xmlns:a16="http://schemas.microsoft.com/office/drawing/2014/main" val="3667121104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13145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Normal </a:t>
                      </a:r>
                      <a:r>
                        <a:rPr lang="pt-BR" sz="14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Operations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1400" b="1" i="0" u="none" strike="noStrike" cap="none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Time</a:t>
                      </a:r>
                      <a:endParaRPr lang="en-US" sz="1400" b="1" i="0" u="none" strike="noStrike" cap="none" dirty="0">
                        <a:solidFill>
                          <a:schemeClr val="bg2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2877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Boat</a:t>
                      </a:r>
                      <a:r>
                        <a:rPr lang="pt-BR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pt-BR" sz="1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headed</a:t>
                      </a:r>
                      <a:r>
                        <a:rPr lang="pt-BR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pt-BR" sz="1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downstream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1662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Boat</a:t>
                      </a:r>
                      <a:r>
                        <a:rPr lang="pt-BR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pt-BR" sz="1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headed</a:t>
                      </a:r>
                      <a:r>
                        <a:rPr lang="pt-BR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pt-BR" sz="1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upstream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9407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 </a:t>
                      </a:r>
                      <a:r>
                        <a:rPr lang="pt-BR" sz="1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boat</a:t>
                      </a:r>
                      <a:r>
                        <a:rPr lang="pt-BR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in </a:t>
                      </a:r>
                      <a:r>
                        <a:rPr lang="pt-BR" sz="1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lock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0333952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5C114666-2863-44C3-8F5D-48818B001BFD}"/>
              </a:ext>
            </a:extLst>
          </p:cNvPr>
          <p:cNvSpPr txBox="1"/>
          <p:nvPr/>
        </p:nvSpPr>
        <p:spPr>
          <a:xfrm>
            <a:off x="0" y="24707"/>
            <a:ext cx="1144865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pt-BR" sz="3600" dirty="0" err="1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Lock</a:t>
            </a:r>
            <a:endParaRPr lang="en-US" sz="3600" dirty="0">
              <a:solidFill>
                <a:schemeClr val="bg2">
                  <a:lumMod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B5478F1-CBDE-4020-9E45-71FE6CBB0217}"/>
              </a:ext>
            </a:extLst>
          </p:cNvPr>
          <p:cNvSpPr txBox="1"/>
          <p:nvPr/>
        </p:nvSpPr>
        <p:spPr>
          <a:xfrm>
            <a:off x="7975090" y="4655402"/>
            <a:ext cx="1168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Center for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Cybersecurity</a:t>
            </a:r>
            <a:endParaRPr lang="pt-BR" sz="800" dirty="0">
              <a:solidFill>
                <a:srgbClr val="10253F"/>
              </a:solidFill>
              <a:latin typeface="Bahnschrift Light SemiCondensed" panose="020B0502040204020203" pitchFamily="34" charset="0"/>
            </a:endParaRPr>
          </a:p>
          <a:p>
            <a:pPr algn="ctr"/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Research</a:t>
            </a:r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and</a:t>
            </a:r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Education</a:t>
            </a:r>
            <a:endParaRPr lang="en-US" sz="800" dirty="0">
              <a:solidFill>
                <a:srgbClr val="10253F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8135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UAH - The University of Alabama in Huntsville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2597C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054" y="-98565"/>
            <a:ext cx="1748165" cy="9276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/>
          <p:cNvCxnSpPr/>
          <p:nvPr/>
        </p:nvCxnSpPr>
        <p:spPr>
          <a:xfrm>
            <a:off x="0" y="829059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042009"/>
              </p:ext>
            </p:extLst>
          </p:nvPr>
        </p:nvGraphicFramePr>
        <p:xfrm>
          <a:off x="201791" y="925205"/>
          <a:ext cx="6548259" cy="3748586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404148">
                  <a:extLst>
                    <a:ext uri="{9D8B030D-6E8A-4147-A177-3AD203B41FA5}">
                      <a16:colId xmlns:a16="http://schemas.microsoft.com/office/drawing/2014/main" val="2557705235"/>
                    </a:ext>
                  </a:extLst>
                </a:gridCol>
                <a:gridCol w="1683648">
                  <a:extLst>
                    <a:ext uri="{9D8B030D-6E8A-4147-A177-3AD203B41FA5}">
                      <a16:colId xmlns:a16="http://schemas.microsoft.com/office/drawing/2014/main" val="875148622"/>
                    </a:ext>
                  </a:extLst>
                </a:gridCol>
                <a:gridCol w="1577173">
                  <a:extLst>
                    <a:ext uri="{9D8B030D-6E8A-4147-A177-3AD203B41FA5}">
                      <a16:colId xmlns:a16="http://schemas.microsoft.com/office/drawing/2014/main" val="538564593"/>
                    </a:ext>
                  </a:extLst>
                </a:gridCol>
                <a:gridCol w="1883290">
                  <a:extLst>
                    <a:ext uri="{9D8B030D-6E8A-4147-A177-3AD203B41FA5}">
                      <a16:colId xmlns:a16="http://schemas.microsoft.com/office/drawing/2014/main" val="643172521"/>
                    </a:ext>
                  </a:extLst>
                </a:gridCol>
              </a:tblGrid>
              <a:tr h="197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1F4E78"/>
                          </a:solidFill>
                          <a:effectLst/>
                          <a:latin typeface="Calibri" panose="020F0502020204030204" pitchFamily="34" charset="0"/>
                        </a:rPr>
                        <a:t>Attack Index - Gao's Paper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1F4E78"/>
                          </a:solidFill>
                          <a:effectLst/>
                          <a:latin typeface="Calibri" panose="020F0502020204030204" pitchFamily="34" charset="0"/>
                        </a:rPr>
                        <a:t>Type of Attack - Gao's Paper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1F4E78"/>
                          </a:solidFill>
                          <a:effectLst/>
                          <a:latin typeface="Calibri" panose="020F0502020204030204" pitchFamily="34" charset="0"/>
                        </a:rPr>
                        <a:t>Classification -   Gao's </a:t>
                      </a:r>
                      <a:r>
                        <a:rPr lang="en-US" sz="900" b="1" i="0" u="none" strike="noStrike" dirty="0" err="1">
                          <a:solidFill>
                            <a:srgbClr val="1F4E78"/>
                          </a:solidFill>
                          <a:effectLst/>
                          <a:latin typeface="Calibri" panose="020F0502020204030204" pitchFamily="34" charset="0"/>
                        </a:rPr>
                        <a:t>Papaer</a:t>
                      </a:r>
                      <a:endParaRPr lang="en-US" sz="900" b="1" i="0" u="none" strike="noStrike" dirty="0">
                        <a:solidFill>
                          <a:srgbClr val="1F4E78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1F4E78"/>
                          </a:solidFill>
                          <a:effectLst/>
                          <a:latin typeface="Calibri" panose="020F0502020204030204" pitchFamily="34" charset="0"/>
                        </a:rPr>
                        <a:t>Function Name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56706316"/>
                  </a:ext>
                </a:extLst>
              </a:tr>
              <a:tr h="19729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 Scan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Reconnaissance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Reconnaissance_Address_Scan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9698330"/>
                  </a:ext>
                </a:extLst>
              </a:tr>
              <a:tr h="19729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Function Code Scan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Reconnaissance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Reconnaissance_Function_Code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26500308"/>
                  </a:ext>
                </a:extLst>
              </a:tr>
              <a:tr h="19729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 identification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Reconnaissance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Reconnaissance_Device_Scan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711968"/>
                  </a:ext>
                </a:extLst>
              </a:tr>
              <a:tr h="19729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 identification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Reconnaissance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Reconnaissance_Device_Scan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50584342"/>
                  </a:ext>
                </a:extLst>
              </a:tr>
              <a:tr h="19729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Altered Actuator State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Malicious State Command Injection (MSCI)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Injection: suspend upper gate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7260456"/>
                  </a:ext>
                </a:extLst>
              </a:tr>
              <a:tr h="19729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Altered Actuator State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Malicious State Command Injection (MSCI)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Injection: suspend lower gate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49371105"/>
                  </a:ext>
                </a:extLst>
              </a:tr>
              <a:tr h="19729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Altered Actuator State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Malicious State Command Injection (MSCI)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Injection: close gate on boat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9536488"/>
                  </a:ext>
                </a:extLst>
              </a:tr>
              <a:tr h="19729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Altered Actuator State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Malicious State Command Injection (MSCI)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Injection: suspend water level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38138178"/>
                  </a:ext>
                </a:extLst>
              </a:tr>
              <a:tr h="19729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MODBUS Slave Traffic Jamming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SYN_Flood_Using_Scapy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66217336"/>
                  </a:ext>
                </a:extLst>
              </a:tr>
              <a:tr h="19729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MITM_Drop_All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91450043"/>
                  </a:ext>
                </a:extLst>
              </a:tr>
              <a:tr h="197294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7/8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Sporadic Sensor Measurement Injection/ High Frequency Measurement Injection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Response Injection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MITM_Sporadic_Sensor</a:t>
                      </a:r>
                      <a:r>
                        <a:rPr lang="en-US" sz="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_Measurement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1491563"/>
                  </a:ext>
                </a:extLst>
              </a:tr>
              <a:tr h="197294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Force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Listen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Only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Malicious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Function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Injection (MFCI)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MITM_Force_Listen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9081014"/>
                  </a:ext>
                </a:extLst>
              </a:tr>
              <a:tr h="197294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Restart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communication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Malicious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Function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Injection (MFCI)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MITM_Restart_Modbus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58977555"/>
                  </a:ext>
                </a:extLst>
              </a:tr>
              <a:tr h="197294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Invalid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Read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Payload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Size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NMRI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MITM_Invalid_Payload_Size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937338"/>
                  </a:ext>
                </a:extLst>
              </a:tr>
              <a:tr h="197294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Naive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Read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Payload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Size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NMRI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MITM_Naive_Read_Payload_Injection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29663898"/>
                  </a:ext>
                </a:extLst>
              </a:tr>
              <a:tr h="19729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Naive False Error Response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NMRI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MITM_Exception_Code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37915997"/>
                  </a:ext>
                </a:extLst>
              </a:tr>
              <a:tr h="197294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</a:t>
                      </a:r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Slope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Measurement Injection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CMRI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MITM_Inject_Replayed_Sensor_Readings</a:t>
                      </a:r>
                      <a:endParaRPr lang="en-US" sz="600" b="0" i="0" u="none" strike="noStrike" cap="non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22460587"/>
                  </a:ext>
                </a:extLst>
              </a:tr>
              <a:tr h="197294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Calculated</a:t>
                      </a:r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Sensor Measurement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CMRI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MITM_Inject_Calculated_Sensor_Readings</a:t>
                      </a:r>
                      <a:endParaRPr lang="en-US" sz="600" b="0" i="0" u="none" strike="noStrike" cap="non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03670721"/>
                  </a:ext>
                </a:extLst>
              </a:tr>
            </a:tbl>
          </a:graphicData>
        </a:graphic>
      </p:graphicFrame>
      <p:grpSp>
        <p:nvGrpSpPr>
          <p:cNvPr id="11" name="Agrupar 10">
            <a:extLst>
              <a:ext uri="{FF2B5EF4-FFF2-40B4-BE49-F238E27FC236}">
                <a16:creationId xmlns:a16="http://schemas.microsoft.com/office/drawing/2014/main" id="{05AD2399-04DE-48A7-B2BA-0FE52D4CDF35}"/>
              </a:ext>
            </a:extLst>
          </p:cNvPr>
          <p:cNvGrpSpPr/>
          <p:nvPr/>
        </p:nvGrpSpPr>
        <p:grpSpPr>
          <a:xfrm>
            <a:off x="6842512" y="1263650"/>
            <a:ext cx="2101936" cy="2901950"/>
            <a:chOff x="6842512" y="1263650"/>
            <a:chExt cx="2101936" cy="2901950"/>
          </a:xfrm>
          <a:scene3d>
            <a:camera prst="perspectiveLeft"/>
            <a:lightRig rig="threePt" dir="t"/>
          </a:scene3d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70722EBA-C115-461E-8F64-A03C93933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42512" y="1263650"/>
              <a:ext cx="2101936" cy="290195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763F11B2-385F-4343-BD92-490393E1FD9C}"/>
                </a:ext>
              </a:extLst>
            </p:cNvPr>
            <p:cNvSpPr/>
            <p:nvPr/>
          </p:nvSpPr>
          <p:spPr>
            <a:xfrm>
              <a:off x="6897190" y="3669513"/>
              <a:ext cx="1999158" cy="264311"/>
            </a:xfrm>
            <a:prstGeom prst="rect">
              <a:avLst/>
            </a:prstGeom>
            <a:solidFill>
              <a:srgbClr val="CC0000">
                <a:alpha val="49804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E860C59-16EA-49C3-9A8F-15253F6C0AC4}"/>
              </a:ext>
            </a:extLst>
          </p:cNvPr>
          <p:cNvSpPr txBox="1"/>
          <p:nvPr/>
        </p:nvSpPr>
        <p:spPr>
          <a:xfrm>
            <a:off x="0" y="24707"/>
            <a:ext cx="2811988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pt-BR" sz="3600" dirty="0" err="1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Lock</a:t>
            </a:r>
            <a:r>
              <a:rPr lang="pt-BR" sz="3600" dirty="0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pt-BR" sz="3600" dirty="0" err="1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Attacks</a:t>
            </a:r>
            <a:endParaRPr lang="en-US" sz="3600" dirty="0">
              <a:solidFill>
                <a:schemeClr val="bg2">
                  <a:lumMod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332BF69-1145-4684-986F-7871707E096C}"/>
              </a:ext>
            </a:extLst>
          </p:cNvPr>
          <p:cNvSpPr txBox="1"/>
          <p:nvPr/>
        </p:nvSpPr>
        <p:spPr>
          <a:xfrm>
            <a:off x="7975090" y="4655402"/>
            <a:ext cx="1168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Center for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Cybersecurity</a:t>
            </a:r>
            <a:endParaRPr lang="pt-BR" sz="800" dirty="0">
              <a:solidFill>
                <a:srgbClr val="10253F"/>
              </a:solidFill>
              <a:latin typeface="Bahnschrift Light SemiCondensed" panose="020B0502040204020203" pitchFamily="34" charset="0"/>
            </a:endParaRPr>
          </a:p>
          <a:p>
            <a:pPr algn="ctr"/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Research</a:t>
            </a:r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and</a:t>
            </a:r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Education</a:t>
            </a:r>
            <a:endParaRPr lang="en-US" sz="800" dirty="0">
              <a:solidFill>
                <a:srgbClr val="10253F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664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4022296352"/>
              </p:ext>
            </p:extLst>
          </p:nvPr>
        </p:nvGraphicFramePr>
        <p:xfrm>
          <a:off x="311700" y="1152474"/>
          <a:ext cx="8520600" cy="3687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200788" y="22666"/>
            <a:ext cx="38170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 err="1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List</a:t>
            </a:r>
            <a:r>
              <a:rPr lang="pt-BR" sz="4000" dirty="0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pt-BR" sz="4000" dirty="0" err="1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of</a:t>
            </a:r>
            <a:r>
              <a:rPr lang="pt-BR" sz="4000" dirty="0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pt-BR" sz="4000" dirty="0" err="1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Testbeds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0" y="829059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2" descr="UAH - The University of Alabama in Huntsville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rgbClr val="2597C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089" y="-87203"/>
            <a:ext cx="1748165" cy="9276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56BE54E-CD5E-486E-B0D4-BD8BF6767309}"/>
              </a:ext>
            </a:extLst>
          </p:cNvPr>
          <p:cNvSpPr txBox="1"/>
          <p:nvPr/>
        </p:nvSpPr>
        <p:spPr>
          <a:xfrm>
            <a:off x="7975090" y="4655402"/>
            <a:ext cx="1168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Center for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Cybersecurity</a:t>
            </a:r>
            <a:endParaRPr lang="pt-BR" sz="800" dirty="0">
              <a:solidFill>
                <a:srgbClr val="10253F"/>
              </a:solidFill>
              <a:latin typeface="Bahnschrift Light SemiCondensed" panose="020B0502040204020203" pitchFamily="34" charset="0"/>
            </a:endParaRPr>
          </a:p>
          <a:p>
            <a:pPr algn="ctr"/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Research</a:t>
            </a:r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and</a:t>
            </a:r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Education</a:t>
            </a:r>
            <a:endParaRPr lang="en-US" sz="800" dirty="0">
              <a:solidFill>
                <a:srgbClr val="10253F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547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m 43">
            <a:extLst>
              <a:ext uri="{FF2B5EF4-FFF2-40B4-BE49-F238E27FC236}">
                <a16:creationId xmlns:a16="http://schemas.microsoft.com/office/drawing/2014/main" id="{32C9A332-92DE-4785-886F-2FEC21D9A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598" y="1891485"/>
            <a:ext cx="6404089" cy="4803067"/>
          </a:xfrm>
          <a:prstGeom prst="rect">
            <a:avLst/>
          </a:prstGeom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4E0CD71B-4ED8-4E6D-8E42-D482BCB37F58}"/>
              </a:ext>
            </a:extLst>
          </p:cNvPr>
          <p:cNvCxnSpPr/>
          <p:nvPr/>
        </p:nvCxnSpPr>
        <p:spPr>
          <a:xfrm>
            <a:off x="0" y="829059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2" descr="UAH - The University of Alabama in Huntsville">
            <a:hlinkClick r:id="rId4" action="ppaction://hlinksldjump"/>
            <a:extLst>
              <a:ext uri="{FF2B5EF4-FFF2-40B4-BE49-F238E27FC236}">
                <a16:creationId xmlns:a16="http://schemas.microsoft.com/office/drawing/2014/main" id="{FC50C32A-16D6-4250-B8AD-A196AE872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rgbClr val="2597C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089" y="-87203"/>
            <a:ext cx="1748165" cy="9276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BBAD8B9-D8C6-403D-AE7E-0BFF709E53D5}"/>
              </a:ext>
            </a:extLst>
          </p:cNvPr>
          <p:cNvSpPr txBox="1"/>
          <p:nvPr/>
        </p:nvSpPr>
        <p:spPr>
          <a:xfrm>
            <a:off x="257938" y="16985"/>
            <a:ext cx="43444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 err="1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Testbed</a:t>
            </a:r>
            <a:r>
              <a:rPr lang="pt-BR" sz="4000" dirty="0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Overview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03D09E3-7160-4F55-8A41-B792AEACE3D8}"/>
              </a:ext>
            </a:extLst>
          </p:cNvPr>
          <p:cNvSpPr txBox="1"/>
          <p:nvPr/>
        </p:nvSpPr>
        <p:spPr>
          <a:xfrm>
            <a:off x="7975090" y="4655402"/>
            <a:ext cx="1168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Center for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Cybersecurity</a:t>
            </a:r>
            <a:endParaRPr lang="pt-BR" sz="800" dirty="0">
              <a:solidFill>
                <a:srgbClr val="10253F"/>
              </a:solidFill>
              <a:latin typeface="Bahnschrift Light SemiCondensed" panose="020B0502040204020203" pitchFamily="34" charset="0"/>
            </a:endParaRPr>
          </a:p>
          <a:p>
            <a:pPr algn="ctr"/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Research</a:t>
            </a:r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and</a:t>
            </a:r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Education</a:t>
            </a:r>
            <a:endParaRPr lang="en-US" sz="800" dirty="0">
              <a:solidFill>
                <a:srgbClr val="10253F"/>
              </a:solidFill>
              <a:latin typeface="Bahnschrift Light SemiCondensed" panose="020B0502040204020203" pitchFamily="34" charset="0"/>
            </a:endParaRPr>
          </a:p>
        </p:txBody>
      </p:sp>
      <p:pic>
        <p:nvPicPr>
          <p:cNvPr id="23" name="Imagem 22" descr="Uma imagem contendo eletrônico, computador&#10;&#10;Descrição gerada automaticamente">
            <a:extLst>
              <a:ext uri="{FF2B5EF4-FFF2-40B4-BE49-F238E27FC236}">
                <a16:creationId xmlns:a16="http://schemas.microsoft.com/office/drawing/2014/main" id="{55959816-F8CD-4AC4-946D-0BD51996DE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6216" y="981342"/>
            <a:ext cx="1692689" cy="14743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4" name="Imagem 23" descr="Uma imagem contendo computador&#10;&#10;Descrição gerada automaticamente">
            <a:extLst>
              <a:ext uri="{FF2B5EF4-FFF2-40B4-BE49-F238E27FC236}">
                <a16:creationId xmlns:a16="http://schemas.microsoft.com/office/drawing/2014/main" id="{B4175B0D-0D45-4BE9-9324-7818C75DC1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965" y="1109465"/>
            <a:ext cx="1561985" cy="13605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5" name="Agrupar 24">
            <a:extLst>
              <a:ext uri="{FF2B5EF4-FFF2-40B4-BE49-F238E27FC236}">
                <a16:creationId xmlns:a16="http://schemas.microsoft.com/office/drawing/2014/main" id="{E6069C70-6070-4156-99F6-F4E9B6E17D81}"/>
              </a:ext>
            </a:extLst>
          </p:cNvPr>
          <p:cNvGrpSpPr/>
          <p:nvPr/>
        </p:nvGrpSpPr>
        <p:grpSpPr>
          <a:xfrm>
            <a:off x="5865396" y="1579762"/>
            <a:ext cx="881395" cy="655363"/>
            <a:chOff x="5608920" y="4507573"/>
            <a:chExt cx="1032823" cy="767958"/>
          </a:xfrm>
        </p:grpSpPr>
        <p:sp>
          <p:nvSpPr>
            <p:cNvPr id="37" name="Seta: para a Direita 36">
              <a:extLst>
                <a:ext uri="{FF2B5EF4-FFF2-40B4-BE49-F238E27FC236}">
                  <a16:creationId xmlns:a16="http://schemas.microsoft.com/office/drawing/2014/main" id="{1C83C38E-E046-44AC-911E-911C8034FCD1}"/>
                </a:ext>
              </a:extLst>
            </p:cNvPr>
            <p:cNvSpPr/>
            <p:nvPr/>
          </p:nvSpPr>
          <p:spPr>
            <a:xfrm>
              <a:off x="5608920" y="4507573"/>
              <a:ext cx="967740" cy="15382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Seta: para a Direita 37">
              <a:extLst>
                <a:ext uri="{FF2B5EF4-FFF2-40B4-BE49-F238E27FC236}">
                  <a16:creationId xmlns:a16="http://schemas.microsoft.com/office/drawing/2014/main" id="{C8AC50D1-EFB6-40B5-945F-6EDFA66DF735}"/>
                </a:ext>
              </a:extLst>
            </p:cNvPr>
            <p:cNvSpPr/>
            <p:nvPr/>
          </p:nvSpPr>
          <p:spPr>
            <a:xfrm rot="10800000">
              <a:off x="5608920" y="4752379"/>
              <a:ext cx="967740" cy="15382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F68BC46F-6FBE-478F-9BAC-8DC20A1F6E75}"/>
                </a:ext>
              </a:extLst>
            </p:cNvPr>
            <p:cNvSpPr txBox="1"/>
            <p:nvPr/>
          </p:nvSpPr>
          <p:spPr>
            <a:xfrm>
              <a:off x="5633134" y="4906199"/>
              <a:ext cx="1008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badi" panose="020B0604020104020204" pitchFamily="34" charset="0"/>
                </a:rPr>
                <a:t>Network</a:t>
              </a:r>
              <a:endParaRPr lang="pt-BR" dirty="0">
                <a:latin typeface="Abadi" panose="020B0604020104020204" pitchFamily="34" charset="0"/>
              </a:endParaRP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3A4F82C6-64EC-4008-8401-0BF8540B20D5}"/>
              </a:ext>
            </a:extLst>
          </p:cNvPr>
          <p:cNvGrpSpPr/>
          <p:nvPr/>
        </p:nvGrpSpPr>
        <p:grpSpPr>
          <a:xfrm>
            <a:off x="2981637" y="1561730"/>
            <a:ext cx="1027625" cy="655363"/>
            <a:chOff x="2178119" y="4502719"/>
            <a:chExt cx="1204176" cy="767958"/>
          </a:xfrm>
        </p:grpSpPr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39EDE688-CBA9-492A-84D6-F975CEBBCE9C}"/>
                </a:ext>
              </a:extLst>
            </p:cNvPr>
            <p:cNvSpPr txBox="1"/>
            <p:nvPr/>
          </p:nvSpPr>
          <p:spPr>
            <a:xfrm>
              <a:off x="2178119" y="4901345"/>
              <a:ext cx="1204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badi" panose="020B0604020104020204" pitchFamily="34" charset="0"/>
                </a:rPr>
                <a:t>USB Cable</a:t>
              </a:r>
              <a:endParaRPr lang="pt-BR" dirty="0">
                <a:latin typeface="Abadi" panose="020B0604020104020204" pitchFamily="34" charset="0"/>
              </a:endParaRPr>
            </a:p>
          </p:txBody>
        </p:sp>
        <p:sp>
          <p:nvSpPr>
            <p:cNvPr id="35" name="Seta: para a Direita 34">
              <a:extLst>
                <a:ext uri="{FF2B5EF4-FFF2-40B4-BE49-F238E27FC236}">
                  <a16:creationId xmlns:a16="http://schemas.microsoft.com/office/drawing/2014/main" id="{EBA97F13-DF43-4EEF-8B73-6BFD8B74272C}"/>
                </a:ext>
              </a:extLst>
            </p:cNvPr>
            <p:cNvSpPr/>
            <p:nvPr/>
          </p:nvSpPr>
          <p:spPr>
            <a:xfrm>
              <a:off x="2297125" y="4502719"/>
              <a:ext cx="967740" cy="15382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Seta: para a Direita 35">
              <a:extLst>
                <a:ext uri="{FF2B5EF4-FFF2-40B4-BE49-F238E27FC236}">
                  <a16:creationId xmlns:a16="http://schemas.microsoft.com/office/drawing/2014/main" id="{7525130E-D8C4-4F3A-99BF-B3B2E4B9C090}"/>
                </a:ext>
              </a:extLst>
            </p:cNvPr>
            <p:cNvSpPr/>
            <p:nvPr/>
          </p:nvSpPr>
          <p:spPr>
            <a:xfrm rot="10800000">
              <a:off x="2297125" y="4747525"/>
              <a:ext cx="967740" cy="15382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EFFF6829-05D1-406C-898E-810540B2DD94}"/>
              </a:ext>
            </a:extLst>
          </p:cNvPr>
          <p:cNvGrpSpPr/>
          <p:nvPr/>
        </p:nvGrpSpPr>
        <p:grpSpPr>
          <a:xfrm>
            <a:off x="382581" y="1186800"/>
            <a:ext cx="2501889" cy="1258032"/>
            <a:chOff x="311767" y="3858936"/>
            <a:chExt cx="3273230" cy="166099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1" name="Picture 2" descr="Engineer Cartoon png download - 500*500 - Free Transparent MATLAB png  Download. - CleanPNG / KissPNG">
              <a:extLst>
                <a:ext uri="{FF2B5EF4-FFF2-40B4-BE49-F238E27FC236}">
                  <a16:creationId xmlns:a16="http://schemas.microsoft.com/office/drawing/2014/main" id="{3A18C8FC-46C3-4C52-8F2D-F453F5A660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8000" b="91000" l="10000" r="90000">
                          <a14:foregroundMark x1="57778" y1="8200" x2="57778" y2="8200"/>
                          <a14:foregroundMark x1="46333" y1="91000" x2="46333" y2="91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767" y="4103831"/>
              <a:ext cx="2334999" cy="1297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Cygwin png images | PNGWing">
              <a:extLst>
                <a:ext uri="{FF2B5EF4-FFF2-40B4-BE49-F238E27FC236}">
                  <a16:creationId xmlns:a16="http://schemas.microsoft.com/office/drawing/2014/main" id="{5819413F-58D9-4EDC-BE50-E3A05258A9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foregroundMark x1="53478" y1="47000" x2="53478" y2="47000"/>
                          <a14:foregroundMark x1="56304" y1="46000" x2="55870" y2="47333"/>
                          <a14:foregroundMark x1="62283" y1="47500" x2="62283" y2="47500"/>
                          <a14:foregroundMark x1="62283" y1="47500" x2="62826" y2="47667"/>
                          <a14:foregroundMark x1="66957" y1="47333" x2="67283" y2="47333"/>
                          <a14:foregroundMark x1="72826" y1="50167" x2="72717" y2="50500"/>
                          <a14:foregroundMark x1="75109" y1="49833" x2="75109" y2="49833"/>
                          <a14:foregroundMark x1="48370" y1="55000" x2="48370" y2="55000"/>
                          <a14:foregroundMark x1="48478" y1="56000" x2="48370" y2="56500"/>
                          <a14:foregroundMark x1="47935" y1="56500" x2="47935" y2="56500"/>
                          <a14:foregroundMark x1="48696" y1="54500" x2="48696" y2="54500"/>
                          <a14:foregroundMark x1="52609" y1="60167" x2="52609" y2="60167"/>
                          <a14:foregroundMark x1="54022" y1="59667" x2="54022" y2="59667"/>
                          <a14:foregroundMark x1="53370" y1="60333" x2="53043" y2="60500"/>
                          <a14:foregroundMark x1="52283" y1="60500" x2="52283" y2="60500"/>
                          <a14:foregroundMark x1="50217" y1="59333" x2="50217" y2="59333"/>
                          <a14:foregroundMark x1="50217" y1="59333" x2="50217" y2="60000"/>
                          <a14:foregroundMark x1="49674" y1="61167" x2="49457" y2="61333"/>
                          <a14:foregroundMark x1="48152" y1="60667" x2="48152" y2="60667"/>
                          <a14:foregroundMark x1="47500" y1="61667" x2="47500" y2="61667"/>
                          <a14:foregroundMark x1="46957" y1="61500" x2="46957" y2="61500"/>
                          <a14:foregroundMark x1="48804" y1="61000" x2="48804" y2="61000"/>
                          <a14:foregroundMark x1="49348" y1="60667" x2="49348" y2="60667"/>
                          <a14:foregroundMark x1="50000" y1="60000" x2="50217" y2="59333"/>
                          <a14:foregroundMark x1="51848" y1="57333" x2="51848" y2="57333"/>
                          <a14:foregroundMark x1="53370" y1="55500" x2="53370" y2="55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8904" y="4080831"/>
              <a:ext cx="1796093" cy="1171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E2A8BB49-3C35-46D0-9D4D-A78713533700}"/>
                </a:ext>
              </a:extLst>
            </p:cNvPr>
            <p:cNvSpPr/>
            <p:nvPr/>
          </p:nvSpPr>
          <p:spPr>
            <a:xfrm>
              <a:off x="792553" y="3858936"/>
              <a:ext cx="2673438" cy="1660996"/>
            </a:xfrm>
            <a:prstGeom prst="rect">
              <a:avLst/>
            </a:prstGeom>
            <a:noFill/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236B73E-A978-4086-940D-CAA88B61A340}"/>
              </a:ext>
            </a:extLst>
          </p:cNvPr>
          <p:cNvSpPr txBox="1"/>
          <p:nvPr/>
        </p:nvSpPr>
        <p:spPr>
          <a:xfrm>
            <a:off x="1024085" y="2631564"/>
            <a:ext cx="1519987" cy="315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MATLAB/ Cygwin</a:t>
            </a:r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92A91E8C-360B-4CEC-B910-84B638427320}"/>
              </a:ext>
            </a:extLst>
          </p:cNvPr>
          <p:cNvSpPr txBox="1"/>
          <p:nvPr/>
        </p:nvSpPr>
        <p:spPr>
          <a:xfrm>
            <a:off x="4425996" y="2650053"/>
            <a:ext cx="445468" cy="315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PLC</a:t>
            </a:r>
            <a:endParaRPr lang="pt-BR" dirty="0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D2500679-E7F4-440D-A5B5-C9962E42AA5A}"/>
              </a:ext>
            </a:extLst>
          </p:cNvPr>
          <p:cNvSpPr txBox="1"/>
          <p:nvPr/>
        </p:nvSpPr>
        <p:spPr>
          <a:xfrm>
            <a:off x="7099326" y="2631564"/>
            <a:ext cx="498218" cy="315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HMI</a:t>
            </a:r>
            <a:endParaRPr lang="pt-BR" dirty="0"/>
          </a:p>
        </p:txBody>
      </p: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7E3E7B1A-1D34-4740-9A59-C1ADF91A0162}"/>
              </a:ext>
            </a:extLst>
          </p:cNvPr>
          <p:cNvGrpSpPr/>
          <p:nvPr/>
        </p:nvGrpSpPr>
        <p:grpSpPr>
          <a:xfrm rot="2391661">
            <a:off x="5622284" y="2895874"/>
            <a:ext cx="881395" cy="655363"/>
            <a:chOff x="5608920" y="4507573"/>
            <a:chExt cx="1032823" cy="767958"/>
          </a:xfrm>
        </p:grpSpPr>
        <p:sp>
          <p:nvSpPr>
            <p:cNvPr id="48" name="Seta: para a Direita 47">
              <a:extLst>
                <a:ext uri="{FF2B5EF4-FFF2-40B4-BE49-F238E27FC236}">
                  <a16:creationId xmlns:a16="http://schemas.microsoft.com/office/drawing/2014/main" id="{797FB985-FAC3-4A6F-91AC-CFD0C5DE7257}"/>
                </a:ext>
              </a:extLst>
            </p:cNvPr>
            <p:cNvSpPr/>
            <p:nvPr/>
          </p:nvSpPr>
          <p:spPr>
            <a:xfrm>
              <a:off x="5608920" y="4507573"/>
              <a:ext cx="967740" cy="15382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Seta: para a Direita 48">
              <a:extLst>
                <a:ext uri="{FF2B5EF4-FFF2-40B4-BE49-F238E27FC236}">
                  <a16:creationId xmlns:a16="http://schemas.microsoft.com/office/drawing/2014/main" id="{7E8229A4-0213-43A7-B11B-D2E1786D065E}"/>
                </a:ext>
              </a:extLst>
            </p:cNvPr>
            <p:cNvSpPr/>
            <p:nvPr/>
          </p:nvSpPr>
          <p:spPr>
            <a:xfrm rot="10800000">
              <a:off x="5608920" y="4752379"/>
              <a:ext cx="967740" cy="15382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7E55588E-F628-4B53-833B-8152D8FBDE26}"/>
                </a:ext>
              </a:extLst>
            </p:cNvPr>
            <p:cNvSpPr txBox="1"/>
            <p:nvPr/>
          </p:nvSpPr>
          <p:spPr>
            <a:xfrm>
              <a:off x="5633134" y="4906199"/>
              <a:ext cx="1008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badi" panose="020B0604020104020204" pitchFamily="34" charset="0"/>
                </a:rPr>
                <a:t>Network</a:t>
              </a:r>
              <a:endParaRPr lang="pt-BR" dirty="0">
                <a:latin typeface="Abadi" panose="020B0604020104020204" pitchFamily="34" charset="0"/>
              </a:endParaRPr>
            </a:p>
          </p:txBody>
        </p:sp>
      </p:grp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BBBAD5A9-C960-4E2F-8E66-E95E53FB4D83}"/>
              </a:ext>
            </a:extLst>
          </p:cNvPr>
          <p:cNvSpPr txBox="1"/>
          <p:nvPr/>
        </p:nvSpPr>
        <p:spPr>
          <a:xfrm>
            <a:off x="6800965" y="4688095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Attacker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66892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UAH - The University of Alabama in Huntsville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2597C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054" y="-98565"/>
            <a:ext cx="1748165" cy="9276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/>
          <p:cNvCxnSpPr/>
          <p:nvPr/>
        </p:nvCxnSpPr>
        <p:spPr>
          <a:xfrm>
            <a:off x="0" y="829059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CaixaDeTexto 2"/>
          <p:cNvSpPr txBox="1"/>
          <p:nvPr/>
        </p:nvSpPr>
        <p:spPr>
          <a:xfrm>
            <a:off x="0" y="24707"/>
            <a:ext cx="4548040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pt-BR" sz="3600" dirty="0" err="1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Testbed</a:t>
            </a:r>
            <a:r>
              <a:rPr lang="pt-BR" sz="3600" dirty="0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pt-BR" sz="3600" dirty="0" err="1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Architecture</a:t>
            </a:r>
            <a:endParaRPr lang="en-US" sz="3600" dirty="0">
              <a:solidFill>
                <a:schemeClr val="bg2">
                  <a:lumMod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2FE97D8-0113-49C6-9161-AEBFE5EA5435}"/>
              </a:ext>
            </a:extLst>
          </p:cNvPr>
          <p:cNvSpPr txBox="1"/>
          <p:nvPr/>
        </p:nvSpPr>
        <p:spPr>
          <a:xfrm>
            <a:off x="7975090" y="4655402"/>
            <a:ext cx="1168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Center for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Cybersecurity</a:t>
            </a:r>
            <a:endParaRPr lang="pt-BR" sz="800" dirty="0">
              <a:solidFill>
                <a:srgbClr val="10253F"/>
              </a:solidFill>
              <a:latin typeface="Bahnschrift Light SemiCondensed" panose="020B0502040204020203" pitchFamily="34" charset="0"/>
            </a:endParaRPr>
          </a:p>
          <a:p>
            <a:pPr algn="ctr"/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Research</a:t>
            </a:r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and</a:t>
            </a:r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Education</a:t>
            </a:r>
            <a:endParaRPr lang="en-US" sz="800" dirty="0">
              <a:solidFill>
                <a:srgbClr val="10253F"/>
              </a:solidFill>
              <a:latin typeface="Bahnschrift Light SemiCondensed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4DE608-C7F4-40DD-97C7-9D03C5D1D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493" y="905952"/>
            <a:ext cx="4539013" cy="4143828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294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4E0CD71B-4ED8-4E6D-8E42-D482BCB37F58}"/>
              </a:ext>
            </a:extLst>
          </p:cNvPr>
          <p:cNvCxnSpPr/>
          <p:nvPr/>
        </p:nvCxnSpPr>
        <p:spPr>
          <a:xfrm>
            <a:off x="0" y="829059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2" descr="UAH - The University of Alabama in Huntsville">
            <a:hlinkClick r:id="rId3" action="ppaction://hlinksldjump"/>
            <a:extLst>
              <a:ext uri="{FF2B5EF4-FFF2-40B4-BE49-F238E27FC236}">
                <a16:creationId xmlns:a16="http://schemas.microsoft.com/office/drawing/2014/main" id="{FC50C32A-16D6-4250-B8AD-A196AE872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2597C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089" y="-87203"/>
            <a:ext cx="1748165" cy="9276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BBAD8B9-D8C6-403D-AE7E-0BFF709E53D5}"/>
              </a:ext>
            </a:extLst>
          </p:cNvPr>
          <p:cNvSpPr txBox="1"/>
          <p:nvPr/>
        </p:nvSpPr>
        <p:spPr>
          <a:xfrm>
            <a:off x="257938" y="16985"/>
            <a:ext cx="33794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 err="1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Attack</a:t>
            </a:r>
            <a:r>
              <a:rPr lang="pt-BR" sz="4000" dirty="0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Scripts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6F7E173-9E88-4559-9AEC-8EEC6B4CA5B7}"/>
              </a:ext>
            </a:extLst>
          </p:cNvPr>
          <p:cNvSpPr txBox="1"/>
          <p:nvPr/>
        </p:nvSpPr>
        <p:spPr>
          <a:xfrm>
            <a:off x="665523" y="1087983"/>
            <a:ext cx="7259278" cy="369331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There is a base script which has many basic templates of</a:t>
            </a:r>
          </a:p>
          <a:p>
            <a:r>
              <a:rPr lang="en-US" sz="2000" dirty="0"/>
              <a:t> attacking these systems.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Each system also has its own attack script which uses its own specific registers and coils for certain attacks.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pt-BR" sz="2000" dirty="0"/>
              <a:t>Some examples include:</a:t>
            </a:r>
          </a:p>
          <a:p>
            <a:pPr lvl="8"/>
            <a:r>
              <a:rPr lang="pt-BR" sz="2000" dirty="0"/>
              <a:t>	- Reconnaissance </a:t>
            </a:r>
          </a:p>
          <a:p>
            <a:pPr lvl="8"/>
            <a:r>
              <a:rPr lang="pt-BR" sz="2000" dirty="0"/>
              <a:t>	- MiTM</a:t>
            </a:r>
          </a:p>
          <a:p>
            <a:pPr lvl="8"/>
            <a:r>
              <a:rPr lang="pt-BR" sz="2000" dirty="0"/>
              <a:t>	- DoS</a:t>
            </a:r>
          </a:p>
          <a:p>
            <a:pPr lvl="8"/>
            <a:r>
              <a:rPr lang="pt-BR" sz="2000" dirty="0"/>
              <a:t>	- Injection</a:t>
            </a:r>
          </a:p>
          <a:p>
            <a:pPr lvl="1"/>
            <a:endParaRPr lang="pt-BR" sz="20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03D09E3-7160-4F55-8A41-B792AEACE3D8}"/>
              </a:ext>
            </a:extLst>
          </p:cNvPr>
          <p:cNvSpPr txBox="1"/>
          <p:nvPr/>
        </p:nvSpPr>
        <p:spPr>
          <a:xfrm>
            <a:off x="7975090" y="4655402"/>
            <a:ext cx="1168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Center for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Cybersecurity</a:t>
            </a:r>
            <a:endParaRPr lang="pt-BR" sz="800" dirty="0">
              <a:solidFill>
                <a:srgbClr val="10253F"/>
              </a:solidFill>
              <a:latin typeface="Bahnschrift Light SemiCondensed" panose="020B0502040204020203" pitchFamily="34" charset="0"/>
            </a:endParaRPr>
          </a:p>
          <a:p>
            <a:pPr algn="ctr"/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Research</a:t>
            </a:r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and</a:t>
            </a:r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Education</a:t>
            </a:r>
            <a:endParaRPr lang="en-US" sz="800" dirty="0">
              <a:solidFill>
                <a:srgbClr val="10253F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32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UAH - The University of Alabama in Huntsville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2597C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054" y="-98565"/>
            <a:ext cx="1748165" cy="9276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/>
          <p:cNvCxnSpPr/>
          <p:nvPr/>
        </p:nvCxnSpPr>
        <p:spPr>
          <a:xfrm>
            <a:off x="0" y="829059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CaixaDeTexto 2"/>
          <p:cNvSpPr txBox="1"/>
          <p:nvPr/>
        </p:nvSpPr>
        <p:spPr>
          <a:xfrm>
            <a:off x="0" y="24707"/>
            <a:ext cx="2534668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pt-BR" sz="3600" dirty="0" err="1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Datalogger</a:t>
            </a:r>
            <a:endParaRPr lang="en-US" sz="3600" dirty="0">
              <a:solidFill>
                <a:schemeClr val="bg2">
                  <a:lumMod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58751" y="987080"/>
            <a:ext cx="8585200" cy="132343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  <a:cs typeface="Calibri" panose="020F0502020204030204" pitchFamily="34" charset="0"/>
              </a:rPr>
              <a:t>Records and labels network data at each node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  <a:cs typeface="Calibri" panose="020F0502020204030204" pitchFamily="34" charset="0"/>
              </a:rPr>
              <a:t>Calculates packet info &amp; metrics (e.g. Shannon entropy)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  <a:cs typeface="Calibri" panose="020F0502020204030204" pitchFamily="34" charset="0"/>
              </a:rPr>
              <a:t>Assists (supervised) machine learning purposes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  <a:cs typeface="Calibri" panose="020F0502020204030204" pitchFamily="34" charset="0"/>
              </a:rPr>
              <a:t>Binary (Normal v. Anomaly) classification that can be expanded upon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2FE97D8-0113-49C6-9161-AEBFE5EA5435}"/>
              </a:ext>
            </a:extLst>
          </p:cNvPr>
          <p:cNvSpPr txBox="1"/>
          <p:nvPr/>
        </p:nvSpPr>
        <p:spPr>
          <a:xfrm>
            <a:off x="7975090" y="4655402"/>
            <a:ext cx="1168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Center for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Cybersecurity</a:t>
            </a:r>
            <a:endParaRPr lang="pt-BR" sz="800" dirty="0">
              <a:solidFill>
                <a:srgbClr val="10253F"/>
              </a:solidFill>
              <a:latin typeface="Bahnschrift Light SemiCondensed" panose="020B0502040204020203" pitchFamily="34" charset="0"/>
            </a:endParaRPr>
          </a:p>
          <a:p>
            <a:pPr algn="ctr"/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Research</a:t>
            </a:r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and</a:t>
            </a:r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Education</a:t>
            </a:r>
            <a:endParaRPr lang="en-US" sz="800" dirty="0">
              <a:solidFill>
                <a:srgbClr val="10253F"/>
              </a:solidFill>
              <a:latin typeface="Bahnschrift Light SemiCondensed" panose="020B0502040204020203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69A2D1D-795C-456D-ACBF-48B836226C2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" t="31240"/>
          <a:stretch/>
        </p:blipFill>
        <p:spPr>
          <a:xfrm>
            <a:off x="286288" y="2676178"/>
            <a:ext cx="7606762" cy="23177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2911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UAH - The University of Alabama in Huntsville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2597C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054" y="-98565"/>
            <a:ext cx="1748165" cy="9276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/>
          <p:cNvCxnSpPr/>
          <p:nvPr/>
        </p:nvCxnSpPr>
        <p:spPr>
          <a:xfrm>
            <a:off x="0" y="829059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CaixaDeTexto 2"/>
          <p:cNvSpPr txBox="1"/>
          <p:nvPr/>
        </p:nvSpPr>
        <p:spPr>
          <a:xfrm>
            <a:off x="0" y="24707"/>
            <a:ext cx="4240263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 Log Flowchart</a:t>
            </a:r>
            <a:endParaRPr lang="en-US" sz="3600" dirty="0">
              <a:solidFill>
                <a:schemeClr val="bg2">
                  <a:lumMod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2FE97D8-0113-49C6-9161-AEBFE5EA5435}"/>
              </a:ext>
            </a:extLst>
          </p:cNvPr>
          <p:cNvSpPr txBox="1"/>
          <p:nvPr/>
        </p:nvSpPr>
        <p:spPr>
          <a:xfrm>
            <a:off x="7975090" y="4655402"/>
            <a:ext cx="1168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Center for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Cybersecurity</a:t>
            </a:r>
            <a:endParaRPr lang="pt-BR" sz="800" dirty="0">
              <a:solidFill>
                <a:srgbClr val="10253F"/>
              </a:solidFill>
              <a:latin typeface="Bahnschrift Light SemiCondensed" panose="020B0502040204020203" pitchFamily="34" charset="0"/>
            </a:endParaRPr>
          </a:p>
          <a:p>
            <a:pPr algn="ctr"/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Research</a:t>
            </a:r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and</a:t>
            </a:r>
            <a:r>
              <a:rPr lang="pt-BR" sz="800" dirty="0">
                <a:solidFill>
                  <a:srgbClr val="10253F"/>
                </a:solidFill>
                <a:latin typeface="Bahnschrift Light SemiCondensed" panose="020B0502040204020203" pitchFamily="34" charset="0"/>
              </a:rPr>
              <a:t> </a:t>
            </a:r>
            <a:r>
              <a:rPr lang="pt-BR" sz="800" dirty="0" err="1">
                <a:solidFill>
                  <a:srgbClr val="10253F"/>
                </a:solidFill>
                <a:latin typeface="Bahnschrift Light SemiCondensed" panose="020B0502040204020203" pitchFamily="34" charset="0"/>
              </a:rPr>
              <a:t>Education</a:t>
            </a:r>
            <a:endParaRPr lang="en-US" sz="800" dirty="0">
              <a:solidFill>
                <a:srgbClr val="10253F"/>
              </a:solidFill>
              <a:latin typeface="Bahnschrift Light SemiCondensed" panose="020B0502040204020203" pitchFamily="34" charset="0"/>
            </a:endParaRP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0EE4738D-9D8D-4797-8A06-AA24210AC9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3351" y="912391"/>
            <a:ext cx="3581400" cy="4184762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1073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1779</TotalTime>
  <Words>2849</Words>
  <Application>Microsoft Office PowerPoint</Application>
  <PresentationFormat>Apresentação na tela (16:9)</PresentationFormat>
  <Paragraphs>726</Paragraphs>
  <Slides>32</Slides>
  <Notes>32</Notes>
  <HiddenSlides>0</HiddenSlides>
  <MMClips>6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38" baseType="lpstr">
      <vt:lpstr>Abadi</vt:lpstr>
      <vt:lpstr>Arial</vt:lpstr>
      <vt:lpstr>Bahnschrift Light SemiCondensed</vt:lpstr>
      <vt:lpstr>Calibri</vt:lpstr>
      <vt:lpstr>Segoe UI Semibold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Testbed Overview</dc:title>
  <dc:creator>RaphaBarata</dc:creator>
  <cp:lastModifiedBy>Raphael Oliveira</cp:lastModifiedBy>
  <cp:revision>87</cp:revision>
  <dcterms:modified xsi:type="dcterms:W3CDTF">2020-12-07T21:35:32Z</dcterms:modified>
</cp:coreProperties>
</file>